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6"/>
  </p:notesMasterIdLst>
  <p:sldIdLst>
    <p:sldId id="257" r:id="rId4"/>
    <p:sldId id="258" r:id="rId5"/>
    <p:sldId id="261" r:id="rId6"/>
    <p:sldId id="259" r:id="rId7"/>
    <p:sldId id="260" r:id="rId8"/>
    <p:sldId id="263" r:id="rId9"/>
    <p:sldId id="264" r:id="rId10"/>
    <p:sldId id="262" r:id="rId11"/>
    <p:sldId id="269" r:id="rId12"/>
    <p:sldId id="297" r:id="rId13"/>
    <p:sldId id="301" r:id="rId14"/>
    <p:sldId id="302" r:id="rId15"/>
    <p:sldId id="299" r:id="rId16"/>
    <p:sldId id="268" r:id="rId17"/>
    <p:sldId id="270" r:id="rId18"/>
    <p:sldId id="266" r:id="rId19"/>
    <p:sldId id="267" r:id="rId20"/>
    <p:sldId id="271" r:id="rId21"/>
    <p:sldId id="303" r:id="rId22"/>
    <p:sldId id="304" r:id="rId23"/>
    <p:sldId id="306" r:id="rId24"/>
    <p:sldId id="276" r:id="rId2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CCFF66"/>
    <a:srgbClr val="FF66FF"/>
    <a:srgbClr val="FF6699"/>
    <a:srgbClr val="DFF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2310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36E53-DB8F-446B-9B3C-04938CE31D9B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77922-AB35-4968-9185-C2A8D84A184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395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448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590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136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023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8892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2433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227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714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62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377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6933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181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2544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05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32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9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404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090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4461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178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660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gif"/><Relationship Id="rId4" Type="http://schemas.openxmlformats.org/officeDocument/2006/relationships/image" Target="../media/image3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6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1449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2" y="1122364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2" y="3602040"/>
            <a:ext cx="914399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3" indent="0" algn="ctr">
              <a:buNone/>
              <a:defRPr sz="2000"/>
            </a:lvl2pPr>
            <a:lvl3pPr marL="914406" indent="0" algn="ctr">
              <a:buNone/>
              <a:defRPr sz="1800"/>
            </a:lvl3pPr>
            <a:lvl4pPr marL="1371609" indent="0" algn="ctr">
              <a:buNone/>
              <a:defRPr sz="1600"/>
            </a:lvl4pPr>
            <a:lvl5pPr marL="1828812" indent="0" algn="ctr">
              <a:buNone/>
              <a:defRPr sz="1600"/>
            </a:lvl5pPr>
            <a:lvl6pPr marL="2286015" indent="0" algn="ctr">
              <a:buNone/>
              <a:defRPr sz="1600"/>
            </a:lvl6pPr>
            <a:lvl7pPr marL="2743218" indent="0" algn="ctr">
              <a:buNone/>
              <a:defRPr sz="1600"/>
            </a:lvl7pPr>
            <a:lvl8pPr marL="3200421" indent="0" algn="ctr">
              <a:buNone/>
              <a:defRPr sz="1600"/>
            </a:lvl8pPr>
            <a:lvl9pPr marL="3657624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55138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47074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05472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1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6"/>
            <a:ext cx="5181601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5705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1" y="2505075"/>
            <a:ext cx="5157786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062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4343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27052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3" indent="0">
              <a:buNone/>
              <a:defRPr sz="1400"/>
            </a:lvl2pPr>
            <a:lvl3pPr marL="914406" indent="0">
              <a:buNone/>
              <a:defRPr sz="1200"/>
            </a:lvl3pPr>
            <a:lvl4pPr marL="1371609" indent="0">
              <a:buNone/>
              <a:defRPr sz="1000"/>
            </a:lvl4pPr>
            <a:lvl5pPr marL="1828812" indent="0">
              <a:buNone/>
              <a:defRPr sz="1000"/>
            </a:lvl5pPr>
            <a:lvl6pPr marL="2286015" indent="0">
              <a:buNone/>
              <a:defRPr sz="1000"/>
            </a:lvl6pPr>
            <a:lvl7pPr marL="2743218" indent="0">
              <a:buNone/>
              <a:defRPr sz="1000"/>
            </a:lvl7pPr>
            <a:lvl8pPr marL="3200421" indent="0">
              <a:buNone/>
              <a:defRPr sz="1000"/>
            </a:lvl8pPr>
            <a:lvl9pPr marL="3657624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08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9411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3" indent="0">
              <a:buNone/>
              <a:defRPr sz="2800"/>
            </a:lvl2pPr>
            <a:lvl3pPr marL="914406" indent="0">
              <a:buNone/>
              <a:defRPr sz="2400"/>
            </a:lvl3pPr>
            <a:lvl4pPr marL="1371609" indent="0">
              <a:buNone/>
              <a:defRPr sz="2000"/>
            </a:lvl4pPr>
            <a:lvl5pPr marL="1828812" indent="0">
              <a:buNone/>
              <a:defRPr sz="2000"/>
            </a:lvl5pPr>
            <a:lvl6pPr marL="2286015" indent="0">
              <a:buNone/>
              <a:defRPr sz="2000"/>
            </a:lvl6pPr>
            <a:lvl7pPr marL="2743218" indent="0">
              <a:buNone/>
              <a:defRPr sz="2000"/>
            </a:lvl7pPr>
            <a:lvl8pPr marL="3200421" indent="0">
              <a:buNone/>
              <a:defRPr sz="2000"/>
            </a:lvl8pPr>
            <a:lvl9pPr marL="3657624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3" indent="0">
              <a:buNone/>
              <a:defRPr sz="1400"/>
            </a:lvl2pPr>
            <a:lvl3pPr marL="914406" indent="0">
              <a:buNone/>
              <a:defRPr sz="1200"/>
            </a:lvl3pPr>
            <a:lvl4pPr marL="1371609" indent="0">
              <a:buNone/>
              <a:defRPr sz="1000"/>
            </a:lvl4pPr>
            <a:lvl5pPr marL="1828812" indent="0">
              <a:buNone/>
              <a:defRPr sz="1000"/>
            </a:lvl5pPr>
            <a:lvl6pPr marL="2286015" indent="0">
              <a:buNone/>
              <a:defRPr sz="1000"/>
            </a:lvl6pPr>
            <a:lvl7pPr marL="2743218" indent="0">
              <a:buNone/>
              <a:defRPr sz="1000"/>
            </a:lvl7pPr>
            <a:lvl8pPr marL="3200421" indent="0">
              <a:buNone/>
              <a:defRPr sz="1000"/>
            </a:lvl8pPr>
            <a:lvl9pPr marL="3657624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8365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665919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7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4" y="365127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093998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4772" lvl="0" indent="-31107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9544" lvl="1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44316" lvl="2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59087" lvl="3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73859" lvl="4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88631" lvl="5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ftr" idx="11"/>
          </p:nvPr>
        </p:nvSpPr>
        <p:spPr>
          <a:xfrm>
            <a:off x="4038602" y="6356353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  <p:pic>
        <p:nvPicPr>
          <p:cNvPr id="16" name="Google Shape;16;p26" descr="GRANSELLO colo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0446" y="188092"/>
            <a:ext cx="3567550" cy="56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6" descr="EL-PERÚ-PRIMER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2056" y="6214771"/>
            <a:ext cx="2749001" cy="64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1750" y="163150"/>
            <a:ext cx="2303001" cy="69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6"/>
          <p:cNvGrpSpPr/>
          <p:nvPr/>
        </p:nvGrpSpPr>
        <p:grpSpPr>
          <a:xfrm>
            <a:off x="396349" y="5764617"/>
            <a:ext cx="3102401" cy="811026"/>
            <a:chOff x="180401" y="6532330"/>
            <a:chExt cx="2720660" cy="894006"/>
          </a:xfrm>
        </p:grpSpPr>
        <p:pic>
          <p:nvPicPr>
            <p:cNvPr id="20" name="Google Shape;20;p26" descr="redes.gif"/>
            <p:cNvPicPr preferRelativeResize="0"/>
            <p:nvPr/>
          </p:nvPicPr>
          <p:blipFill rotWithShape="1">
            <a:blip r:embed="rId5">
              <a:alphaModFix/>
            </a:blip>
            <a:srcRect r="87901"/>
            <a:stretch/>
          </p:blipFill>
          <p:spPr>
            <a:xfrm>
              <a:off x="180401" y="6532330"/>
              <a:ext cx="276799" cy="8940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26"/>
            <p:cNvSpPr txBox="1"/>
            <p:nvPr/>
          </p:nvSpPr>
          <p:spPr>
            <a:xfrm>
              <a:off x="419100" y="7023100"/>
              <a:ext cx="2481961" cy="3787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633" b="1" i="0" u="none" strike="noStrike" cap="none">
                  <a:solidFill>
                    <a:srgbClr val="BFBFBF"/>
                  </a:solidFill>
                  <a:latin typeface="Calibri"/>
                  <a:ea typeface="Calibri"/>
                  <a:cs typeface="Calibri"/>
                  <a:sym typeface="Calibri"/>
                </a:rPr>
                <a:t>www.qaliwarma.gob.pe</a:t>
              </a:r>
              <a:endParaRPr sz="1633" b="1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963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Encabezado de secció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8"/>
          <p:cNvSpPr txBox="1">
            <a:spLocks noGrp="1"/>
          </p:cNvSpPr>
          <p:nvPr>
            <p:ph type="title"/>
          </p:nvPr>
        </p:nvSpPr>
        <p:spPr>
          <a:xfrm>
            <a:off x="831852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14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body" idx="1"/>
          </p:nvPr>
        </p:nvSpPr>
        <p:spPr>
          <a:xfrm>
            <a:off x="831852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4772" lvl="0" indent="-20738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400">
                <a:solidFill>
                  <a:schemeClr val="dk1"/>
                </a:solidFill>
              </a:defRPr>
            </a:lvl1pPr>
            <a:lvl2pPr marL="829544" lvl="1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205"/>
              <a:buNone/>
              <a:defRPr sz="2000">
                <a:solidFill>
                  <a:srgbClr val="888888"/>
                </a:solidFill>
              </a:defRPr>
            </a:lvl2pPr>
            <a:lvl3pPr marL="1244316" lvl="2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84"/>
              <a:buNone/>
              <a:defRPr sz="1800">
                <a:solidFill>
                  <a:srgbClr val="888888"/>
                </a:solidFill>
              </a:defRPr>
            </a:lvl3pPr>
            <a:lvl4pPr marL="1659087" lvl="3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64"/>
              <a:buNone/>
              <a:defRPr sz="1600">
                <a:solidFill>
                  <a:srgbClr val="888888"/>
                </a:solidFill>
              </a:defRPr>
            </a:lvl4pPr>
            <a:lvl5pPr marL="2073859" lvl="4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64"/>
              <a:buNone/>
              <a:defRPr sz="1600">
                <a:solidFill>
                  <a:srgbClr val="888888"/>
                </a:solidFill>
              </a:defRPr>
            </a:lvl5pPr>
            <a:lvl6pPr marL="2488631" lvl="5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64"/>
              <a:buNone/>
              <a:defRPr sz="1600">
                <a:solidFill>
                  <a:srgbClr val="888888"/>
                </a:solidFill>
              </a:defRPr>
            </a:lvl6pPr>
            <a:lvl7pPr marL="2903403" lvl="6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64"/>
              <a:buNone/>
              <a:defRPr sz="1600">
                <a:solidFill>
                  <a:srgbClr val="888888"/>
                </a:solidFill>
              </a:defRPr>
            </a:lvl7pPr>
            <a:lvl8pPr marL="3318175" lvl="7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64"/>
              <a:buNone/>
              <a:defRPr sz="1600">
                <a:solidFill>
                  <a:srgbClr val="888888"/>
                </a:solidFill>
              </a:defRPr>
            </a:lvl8pPr>
            <a:lvl9pPr marL="3732947" lvl="8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64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dt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ftr" idx="11"/>
          </p:nvPr>
        </p:nvSpPr>
        <p:spPr>
          <a:xfrm>
            <a:off x="4038602" y="6356353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8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06358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1"/>
          </p:nvPr>
        </p:nvSpPr>
        <p:spPr>
          <a:xfrm>
            <a:off x="838201" y="1825626"/>
            <a:ext cx="51816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4772" lvl="0" indent="-31107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9544" lvl="1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44316" lvl="2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59087" lvl="3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73859" lvl="4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88631" lvl="5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body" idx="2"/>
          </p:nvPr>
        </p:nvSpPr>
        <p:spPr>
          <a:xfrm>
            <a:off x="6172202" y="1825626"/>
            <a:ext cx="51816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4772" lvl="0" indent="-31107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9544" lvl="1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44316" lvl="2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59087" lvl="3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73859" lvl="4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88631" lvl="5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dt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ftr" idx="11"/>
          </p:nvPr>
        </p:nvSpPr>
        <p:spPr>
          <a:xfrm>
            <a:off x="4038602" y="6356353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9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23877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 txBox="1">
            <a:spLocks noGrp="1"/>
          </p:cNvSpPr>
          <p:nvPr>
            <p:ph type="title"/>
          </p:nvPr>
        </p:nvSpPr>
        <p:spPr>
          <a:xfrm>
            <a:off x="83979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1"/>
          </p:nvPr>
        </p:nvSpPr>
        <p:spPr>
          <a:xfrm>
            <a:off x="839792" y="1681163"/>
            <a:ext cx="515778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4772" lvl="0" indent="-20738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400" b="1"/>
            </a:lvl1pPr>
            <a:lvl2pPr marL="829544" lvl="1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None/>
              <a:defRPr sz="2000" b="1"/>
            </a:lvl2pPr>
            <a:lvl3pPr marL="1244316" lvl="2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800" b="1"/>
            </a:lvl3pPr>
            <a:lvl4pPr marL="1659087" lvl="3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4pPr>
            <a:lvl5pPr marL="2073859" lvl="4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5pPr>
            <a:lvl6pPr marL="2488631" lvl="5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6pPr>
            <a:lvl7pPr marL="2903403" lvl="6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7pPr>
            <a:lvl8pPr marL="3318175" lvl="7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8pPr>
            <a:lvl9pPr marL="3732947" lvl="8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2"/>
          </p:nvPr>
        </p:nvSpPr>
        <p:spPr>
          <a:xfrm>
            <a:off x="839792" y="2505075"/>
            <a:ext cx="515778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4772" lvl="0" indent="-31107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9544" lvl="1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44316" lvl="2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59087" lvl="3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73859" lvl="4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88631" lvl="5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3"/>
          </p:nvPr>
        </p:nvSpPr>
        <p:spPr>
          <a:xfrm>
            <a:off x="6172204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14772" lvl="0" indent="-20738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46"/>
              <a:buNone/>
              <a:defRPr sz="2400" b="1"/>
            </a:lvl1pPr>
            <a:lvl2pPr marL="829544" lvl="1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None/>
              <a:defRPr sz="2000" b="1"/>
            </a:lvl2pPr>
            <a:lvl3pPr marL="1244316" lvl="2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800" b="1"/>
            </a:lvl3pPr>
            <a:lvl4pPr marL="1659087" lvl="3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4pPr>
            <a:lvl5pPr marL="2073859" lvl="4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5pPr>
            <a:lvl6pPr marL="2488631" lvl="5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6pPr>
            <a:lvl7pPr marL="2903403" lvl="6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7pPr>
            <a:lvl8pPr marL="3318175" lvl="7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8pPr>
            <a:lvl9pPr marL="3732947" lvl="8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4"/>
          </p:nvPr>
        </p:nvSpPr>
        <p:spPr>
          <a:xfrm>
            <a:off x="6172204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4772" lvl="0" indent="-31107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9544" lvl="1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44316" lvl="2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59087" lvl="3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73859" lvl="4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88631" lvl="5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dt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ftr" idx="11"/>
          </p:nvPr>
        </p:nvSpPr>
        <p:spPr>
          <a:xfrm>
            <a:off x="4038602" y="6356353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0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72492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Solo el títul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1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dt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ftr" idx="11"/>
          </p:nvPr>
        </p:nvSpPr>
        <p:spPr>
          <a:xfrm>
            <a:off x="4038602" y="6356353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1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7388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2"/>
          <p:cNvSpPr txBox="1">
            <a:spLocks noGrp="1"/>
          </p:cNvSpPr>
          <p:nvPr>
            <p:ph type="dt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ftr" idx="11"/>
          </p:nvPr>
        </p:nvSpPr>
        <p:spPr>
          <a:xfrm>
            <a:off x="4038602" y="6356353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2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163113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27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1"/>
          </p:nvPr>
        </p:nvSpPr>
        <p:spPr>
          <a:xfrm>
            <a:off x="5183189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4772" lvl="0" indent="-41056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27"/>
              <a:buChar char="•"/>
              <a:defRPr sz="3200"/>
            </a:lvl1pPr>
            <a:lvl2pPr marL="829544" lvl="1" indent="-38516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86"/>
              <a:buChar char="•"/>
              <a:defRPr sz="2800"/>
            </a:lvl2pPr>
            <a:lvl3pPr marL="1244316" lvl="2" indent="-35981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46"/>
              <a:buChar char="•"/>
              <a:defRPr sz="2400"/>
            </a:lvl3pPr>
            <a:lvl4pPr marL="1659087" lvl="3" indent="-3344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Char char="•"/>
              <a:defRPr sz="2000"/>
            </a:lvl4pPr>
            <a:lvl5pPr marL="2073859" lvl="4" indent="-3344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Char char="•"/>
              <a:defRPr sz="2000"/>
            </a:lvl5pPr>
            <a:lvl6pPr marL="2488631" lvl="5" indent="-3344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Char char="•"/>
              <a:defRPr sz="2000"/>
            </a:lvl6pPr>
            <a:lvl7pPr marL="2903403" lvl="6" indent="-3344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Char char="•"/>
              <a:defRPr sz="2000"/>
            </a:lvl7pPr>
            <a:lvl8pPr marL="3318175" lvl="7" indent="-3344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Char char="•"/>
              <a:defRPr sz="2000"/>
            </a:lvl8pPr>
            <a:lvl9pPr marL="3732947" lvl="8" indent="-33440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4772" lvl="0" indent="-20738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400"/>
            </a:lvl2pPr>
            <a:lvl3pPr marL="1244316" lvl="2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200"/>
            </a:lvl3pPr>
            <a:lvl4pPr marL="1659087" lvl="3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4pPr>
            <a:lvl5pPr marL="2073859" lvl="4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5pPr>
            <a:lvl6pPr marL="2488631" lvl="5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6pPr>
            <a:lvl7pPr marL="2903403" lvl="6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7pPr>
            <a:lvl8pPr marL="3318175" lvl="7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8pPr>
            <a:lvl9pPr marL="3732947" lvl="8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dt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ftr" idx="11"/>
          </p:nvPr>
        </p:nvSpPr>
        <p:spPr>
          <a:xfrm>
            <a:off x="4038602" y="6356353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789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49277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27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4"/>
          <p:cNvSpPr>
            <a:spLocks noGrp="1"/>
          </p:cNvSpPr>
          <p:nvPr>
            <p:ph type="pic" idx="2"/>
          </p:nvPr>
        </p:nvSpPr>
        <p:spPr>
          <a:xfrm>
            <a:off x="5183189" y="987429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27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86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4772" lvl="0" indent="-20738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64"/>
              <a:buNone/>
              <a:defRPr sz="1600"/>
            </a:lvl1pPr>
            <a:lvl2pPr marL="829544" lvl="1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3"/>
              <a:buNone/>
              <a:defRPr sz="1400"/>
            </a:lvl2pPr>
            <a:lvl3pPr marL="1244316" lvl="2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200"/>
            </a:lvl3pPr>
            <a:lvl4pPr marL="1659087" lvl="3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4pPr>
            <a:lvl5pPr marL="2073859" lvl="4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5pPr>
            <a:lvl6pPr marL="2488631" lvl="5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6pPr>
            <a:lvl7pPr marL="2903403" lvl="6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7pPr>
            <a:lvl8pPr marL="3318175" lvl="7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8pPr>
            <a:lvl9pPr marL="3732947" lvl="8" indent="-20738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2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dt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ftr" idx="11"/>
          </p:nvPr>
        </p:nvSpPr>
        <p:spPr>
          <a:xfrm>
            <a:off x="4038602" y="6356353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37980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56505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4772" lvl="0" indent="-31107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9544" lvl="1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44316" lvl="2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59087" lvl="3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73859" lvl="4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88631" lvl="5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dt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ftr" idx="11"/>
          </p:nvPr>
        </p:nvSpPr>
        <p:spPr>
          <a:xfrm>
            <a:off x="4038602" y="6356353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1655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 txBox="1">
            <a:spLocks noGrp="1"/>
          </p:cNvSpPr>
          <p:nvPr>
            <p:ph type="title"/>
          </p:nvPr>
        </p:nvSpPr>
        <p:spPr>
          <a:xfrm rot="5400000">
            <a:off x="7133434" y="1956596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 rot="5400000">
            <a:off x="1799435" y="-596104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14772" lvl="0" indent="-31107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29544" lvl="1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44316" lvl="2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59087" lvl="3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73859" lvl="4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88631" lvl="5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03403" lvl="6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18175" lvl="7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32947" lvl="8" indent="-31107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dt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ftr" idx="11"/>
          </p:nvPr>
        </p:nvSpPr>
        <p:spPr>
          <a:xfrm>
            <a:off x="4038602" y="6356353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00025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421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584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Solo el título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48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095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46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19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023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67C01-6496-4680-85C5-0381F978805C}" type="datetimeFigureOut">
              <a:rPr lang="es-PE" smtClean="0"/>
              <a:t>12/03/2021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DDA48-032B-426F-BB88-8277D73AAFB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9960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2" indent="-228602" algn="l" defTabSz="91440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4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8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10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13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17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9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23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25" indent="-228602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6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9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5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8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1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4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50"/>
              <a:buFont typeface="Calibri"/>
              <a:buNone/>
              <a:defRPr sz="48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1" y="18256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24561" algn="l" rtl="0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086"/>
              <a:buFont typeface="Arial"/>
              <a:buChar char="•"/>
              <a:defRPr sz="308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96621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Char char="•"/>
              <a:defRPr sz="264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617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Char char="•"/>
              <a:defRPr sz="220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4583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4584" algn="l" rtl="0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sz="198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dt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5"/>
          <p:cNvSpPr txBox="1">
            <a:spLocks noGrp="1"/>
          </p:cNvSpPr>
          <p:nvPr>
            <p:ph type="ftr" idx="11"/>
          </p:nvPr>
        </p:nvSpPr>
        <p:spPr>
          <a:xfrm>
            <a:off x="4038602" y="6356353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5"/>
          <p:cNvSpPr txBox="1">
            <a:spLocks noGrp="1"/>
          </p:cNvSpPr>
          <p:nvPr>
            <p:ph type="sldNum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368231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gif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659355" y="5063170"/>
            <a:ext cx="4654924" cy="39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0" y="2890642"/>
            <a:ext cx="12192000" cy="2172528"/>
          </a:xfrm>
          <a:prstGeom prst="rect">
            <a:avLst/>
          </a:prstGeom>
          <a:solidFill>
            <a:srgbClr val="D6060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80457" y="2890642"/>
            <a:ext cx="11429549" cy="215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</a:pPr>
            <a:endParaRPr lang="es-PE" sz="3000" b="1" dirty="0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algn="ctr">
              <a:buClr>
                <a:srgbClr val="000000"/>
              </a:buClr>
            </a:pPr>
            <a:r>
              <a:rPr lang="es-PE" sz="3000" b="1" dirty="0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MENÚ ESCOLAR EN SITUACIONES DE EMERGENCIA A TRAVÉS DE CANASTAS DE ALIMENTOS PARA EL SERVICIO ALIMENTARIO 2021 EN EL MARCO DEL PROTOCOLO DE PLANIFICACIÓN DEL MENÚ ESCOLAR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7A8380D-87AE-402F-840A-7E6E1D6DB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45038"/>
            <a:ext cx="9144000" cy="1422022"/>
          </a:xfrm>
        </p:spPr>
        <p:txBody>
          <a:bodyPr>
            <a:normAutofit fontScale="77500" lnSpcReduction="20000"/>
          </a:bodyPr>
          <a:lstStyle/>
          <a:p>
            <a:r>
              <a:rPr lang="es-PE" dirty="0">
                <a:latin typeface="Cambria" panose="02040503050406030204" pitchFamily="18" charset="0"/>
              </a:rPr>
              <a:t>Componente Alimentario</a:t>
            </a:r>
          </a:p>
          <a:p>
            <a:endParaRPr lang="es-PE" dirty="0">
              <a:latin typeface="Cambria" panose="02040503050406030204" pitchFamily="18" charset="0"/>
            </a:endParaRPr>
          </a:p>
          <a:p>
            <a:r>
              <a:rPr lang="es-PE" dirty="0">
                <a:latin typeface="Cambria" panose="02040503050406030204" pitchFamily="18" charset="0"/>
              </a:rPr>
              <a:t>Lic. Milagros Borja </a:t>
            </a:r>
            <a:r>
              <a:rPr lang="es-PE" dirty="0" err="1">
                <a:latin typeface="Cambria" panose="02040503050406030204" pitchFamily="18" charset="0"/>
              </a:rPr>
              <a:t>Falvy</a:t>
            </a:r>
            <a:endParaRPr lang="es-PE" dirty="0">
              <a:latin typeface="Cambria" panose="02040503050406030204" pitchFamily="18" charset="0"/>
            </a:endParaRPr>
          </a:p>
          <a:p>
            <a:r>
              <a:rPr lang="es-PE" dirty="0">
                <a:latin typeface="Cambria" panose="02040503050406030204" pitchFamily="18" charset="0"/>
              </a:rPr>
              <a:t>02 Marzo 2021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C2CA0434-C2A4-46E8-A4D8-BCA3CC37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789" y="6169988"/>
            <a:ext cx="2842685" cy="569643"/>
          </a:xfrm>
          <a:prstGeom prst="rect">
            <a:avLst/>
          </a:prstGeom>
        </p:spPr>
      </p:pic>
      <p:sp>
        <p:nvSpPr>
          <p:cNvPr id="3" name="Título 12">
            <a:extLst>
              <a:ext uri="{FF2B5EF4-FFF2-40B4-BE49-F238E27FC236}">
                <a16:creationId xmlns:a16="http://schemas.microsoft.com/office/drawing/2014/main" xmlns="" id="{DF9CB157-4B5D-4EBE-A755-22A1D5BE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703" y="1002622"/>
            <a:ext cx="9539311" cy="81748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s-PE" dirty="0">
                <a:solidFill>
                  <a:schemeClr val="tx1"/>
                </a:solidFill>
              </a:rPr>
              <a:t> Tipo de Servicio: DESAYUNO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F52DAED4-DDF4-40DE-9402-3E13AFD70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396" y="2509416"/>
            <a:ext cx="4684346" cy="33459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B249F6E7-8101-4E08-B77A-751258748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260" y="2698790"/>
            <a:ext cx="3644609" cy="272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6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C2CA0434-C2A4-46E8-A4D8-BCA3CC37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789" y="6169988"/>
            <a:ext cx="2842685" cy="569643"/>
          </a:xfrm>
          <a:prstGeom prst="rect">
            <a:avLst/>
          </a:prstGeom>
        </p:spPr>
      </p:pic>
      <p:sp>
        <p:nvSpPr>
          <p:cNvPr id="3" name="Título 12">
            <a:extLst>
              <a:ext uri="{FF2B5EF4-FFF2-40B4-BE49-F238E27FC236}">
                <a16:creationId xmlns:a16="http://schemas.microsoft.com/office/drawing/2014/main" xmlns="" id="{C815E4E6-5117-4E26-96B4-0FE4534B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965755"/>
            <a:ext cx="10253955" cy="955159"/>
          </a:xfrm>
          <a:solidFill>
            <a:srgbClr val="DFF2C0"/>
          </a:solidFill>
        </p:spPr>
        <p:txBody>
          <a:bodyPr>
            <a:normAutofit fontScale="90000"/>
          </a:bodyPr>
          <a:lstStyle/>
          <a:p>
            <a:r>
              <a:rPr lang="es-PE" dirty="0"/>
              <a:t> Tipo de Servicio: DESAYUNO + ALMUERZO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83561FA0-B900-432A-9D86-3FEC65902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582" y="2546283"/>
            <a:ext cx="4684346" cy="33459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06D780B0-04BA-4FBC-B252-B777ECE40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240" y="2154400"/>
            <a:ext cx="3910595" cy="35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2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C2CA0434-C2A4-46E8-A4D8-BCA3CC37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789" y="6169988"/>
            <a:ext cx="2842685" cy="569643"/>
          </a:xfrm>
          <a:prstGeom prst="rect">
            <a:avLst/>
          </a:prstGeom>
        </p:spPr>
      </p:pic>
      <p:sp>
        <p:nvSpPr>
          <p:cNvPr id="3" name="Título 12">
            <a:extLst>
              <a:ext uri="{FF2B5EF4-FFF2-40B4-BE49-F238E27FC236}">
                <a16:creationId xmlns:a16="http://schemas.microsoft.com/office/drawing/2014/main" xmlns="" id="{9E163B0E-D8EE-4E8B-8109-E4F572D2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3" y="1062714"/>
            <a:ext cx="10476951" cy="876634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s-PE" dirty="0"/>
              <a:t> Tipo de Servicio: DESAYUNO + ALMUERZO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B8007AED-0DE3-4C39-8D10-37113EB4F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90" y="2231634"/>
            <a:ext cx="5435279" cy="36736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698A0F2-88A0-4406-A2BE-98420E29A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423" y="3476713"/>
            <a:ext cx="2173493" cy="59176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162CA1C8-A641-4455-9E27-A0A6758AC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204" y="3624731"/>
            <a:ext cx="1736582" cy="8572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190B002-1B61-47C0-9462-C3FC0150B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236" y="2860506"/>
            <a:ext cx="3910074" cy="22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58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C2CA0434-C2A4-46E8-A4D8-BCA3CC372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789" y="6169988"/>
            <a:ext cx="2842685" cy="569643"/>
          </a:xfrm>
          <a:prstGeom prst="rect">
            <a:avLst/>
          </a:prstGeom>
        </p:spPr>
      </p:pic>
      <p:sp>
        <p:nvSpPr>
          <p:cNvPr id="3" name="Título 12">
            <a:extLst>
              <a:ext uri="{FF2B5EF4-FFF2-40B4-BE49-F238E27FC236}">
                <a16:creationId xmlns:a16="http://schemas.microsoft.com/office/drawing/2014/main" xmlns="" id="{FA6F06E7-DA8C-4F8B-A1DD-85F7264D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437" y="887340"/>
            <a:ext cx="9539311" cy="1033876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s-PE" sz="3266" b="1" dirty="0"/>
              <a:t> Tipo de Servicio: DESAYUNO + ALMUERZO + CENA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xmlns="" id="{1D467D26-034E-4C0A-BB10-2B266D08A986}"/>
              </a:ext>
            </a:extLst>
          </p:cNvPr>
          <p:cNvSpPr/>
          <p:nvPr/>
        </p:nvSpPr>
        <p:spPr>
          <a:xfrm>
            <a:off x="2095191" y="2478716"/>
            <a:ext cx="1993429" cy="1019424"/>
          </a:xfrm>
          <a:prstGeom prst="ellipse">
            <a:avLst/>
          </a:prstGeom>
          <a:solidFill>
            <a:srgbClr val="27F1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buClr>
                <a:srgbClr val="000000"/>
              </a:buClr>
            </a:pPr>
            <a:r>
              <a:rPr lang="es-PE" sz="1270" b="1" kern="0" dirty="0">
                <a:solidFill>
                  <a:srgbClr val="000000"/>
                </a:solidFill>
                <a:latin typeface="Arial"/>
                <a:sym typeface="Arial"/>
              </a:rPr>
              <a:t>S.R.E URBANO 21.16 KG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xmlns="" id="{5DB879E6-114F-4FCC-8D26-1A992F64BB80}"/>
              </a:ext>
            </a:extLst>
          </p:cNvPr>
          <p:cNvSpPr/>
          <p:nvPr/>
        </p:nvSpPr>
        <p:spPr>
          <a:xfrm>
            <a:off x="2703444" y="3659858"/>
            <a:ext cx="2584173" cy="1033876"/>
          </a:xfrm>
          <a:prstGeom prst="ellipse">
            <a:avLst/>
          </a:prstGeom>
          <a:solidFill>
            <a:srgbClr val="D137C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buClr>
                <a:srgbClr val="000000"/>
              </a:buClr>
            </a:pPr>
            <a:r>
              <a:rPr lang="es-PE" sz="1270" b="1" kern="0" dirty="0">
                <a:solidFill>
                  <a:srgbClr val="000000"/>
                </a:solidFill>
                <a:latin typeface="Arial"/>
                <a:sym typeface="Arial"/>
              </a:rPr>
              <a:t>S.R.E. RURAL 22.08 KG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xmlns="" id="{DE457C1F-58A0-48F4-B19D-CBE9F08E76E5}"/>
              </a:ext>
            </a:extLst>
          </p:cNvPr>
          <p:cNvSpPr/>
          <p:nvPr/>
        </p:nvSpPr>
        <p:spPr>
          <a:xfrm>
            <a:off x="1783438" y="5136112"/>
            <a:ext cx="2178962" cy="8345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buClr>
                <a:srgbClr val="000000"/>
              </a:buClr>
            </a:pPr>
            <a:r>
              <a:rPr lang="es-PE" sz="1270" b="1" kern="0" dirty="0">
                <a:solidFill>
                  <a:srgbClr val="000000"/>
                </a:solidFill>
                <a:latin typeface="Arial"/>
                <a:sym typeface="Arial"/>
              </a:rPr>
              <a:t>C.R.F.A URBANO 12.47 KG 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xmlns="" id="{C6E595FE-BAF7-4BCD-9963-5626D5FE8180}"/>
              </a:ext>
            </a:extLst>
          </p:cNvPr>
          <p:cNvSpPr/>
          <p:nvPr/>
        </p:nvSpPr>
        <p:spPr>
          <a:xfrm>
            <a:off x="4837043" y="5136112"/>
            <a:ext cx="2028618" cy="83454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buClr>
                <a:srgbClr val="000000"/>
              </a:buClr>
            </a:pPr>
            <a:r>
              <a:rPr lang="es-PE" sz="1270" b="1" kern="0" dirty="0">
                <a:solidFill>
                  <a:srgbClr val="000000"/>
                </a:solidFill>
                <a:latin typeface="Arial"/>
                <a:sym typeface="Arial"/>
              </a:rPr>
              <a:t>C.R.FA. RURAL 13.39 KG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8BA61819-E6AB-4803-91E0-6DE674B7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5297" y="2164832"/>
            <a:ext cx="3882334" cy="297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9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A387415-2473-4334-B89E-6D88F353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198"/>
            <a:ext cx="10515600" cy="867490"/>
          </a:xfrm>
          <a:solidFill>
            <a:srgbClr val="FF66FF"/>
          </a:solidFill>
        </p:spPr>
        <p:txBody>
          <a:bodyPr/>
          <a:lstStyle/>
          <a:p>
            <a:r>
              <a:rPr lang="es-PE" dirty="0"/>
              <a:t>Tipo de ración: DESAYUNO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F8848B7-EFB5-41E3-B362-6AC95B312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CB37D45E-A05E-4E11-9DBC-6AC6B2D2F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14427"/>
              </p:ext>
            </p:extLst>
          </p:nvPr>
        </p:nvGraphicFramePr>
        <p:xfrm>
          <a:off x="838201" y="2252870"/>
          <a:ext cx="10094841" cy="3525079"/>
        </p:xfrm>
        <a:graphic>
          <a:graphicData uri="http://schemas.openxmlformats.org/drawingml/2006/table">
            <a:tbl>
              <a:tblPr/>
              <a:tblGrid>
                <a:gridCol w="1784545">
                  <a:extLst>
                    <a:ext uri="{9D8B030D-6E8A-4147-A177-3AD203B41FA5}">
                      <a16:colId xmlns:a16="http://schemas.microsoft.com/office/drawing/2014/main" xmlns="" val="3474237040"/>
                    </a:ext>
                  </a:extLst>
                </a:gridCol>
                <a:gridCol w="2920164">
                  <a:extLst>
                    <a:ext uri="{9D8B030D-6E8A-4147-A177-3AD203B41FA5}">
                      <a16:colId xmlns:a16="http://schemas.microsoft.com/office/drawing/2014/main" xmlns="" val="1488303421"/>
                    </a:ext>
                  </a:extLst>
                </a:gridCol>
                <a:gridCol w="1496584">
                  <a:extLst>
                    <a:ext uri="{9D8B030D-6E8A-4147-A177-3AD203B41FA5}">
                      <a16:colId xmlns:a16="http://schemas.microsoft.com/office/drawing/2014/main" xmlns="" val="3765738844"/>
                    </a:ext>
                  </a:extLst>
                </a:gridCol>
                <a:gridCol w="973387">
                  <a:extLst>
                    <a:ext uri="{9D8B030D-6E8A-4147-A177-3AD203B41FA5}">
                      <a16:colId xmlns:a16="http://schemas.microsoft.com/office/drawing/2014/main" xmlns="" val="3679634229"/>
                    </a:ext>
                  </a:extLst>
                </a:gridCol>
                <a:gridCol w="973387">
                  <a:extLst>
                    <a:ext uri="{9D8B030D-6E8A-4147-A177-3AD203B41FA5}">
                      <a16:colId xmlns:a16="http://schemas.microsoft.com/office/drawing/2014/main" xmlns="" val="1084311629"/>
                    </a:ext>
                  </a:extLst>
                </a:gridCol>
                <a:gridCol w="973387">
                  <a:extLst>
                    <a:ext uri="{9D8B030D-6E8A-4147-A177-3AD203B41FA5}">
                      <a16:colId xmlns:a16="http://schemas.microsoft.com/office/drawing/2014/main" xmlns="" val="3227280159"/>
                    </a:ext>
                  </a:extLst>
                </a:gridCol>
                <a:gridCol w="973387">
                  <a:extLst>
                    <a:ext uri="{9D8B030D-6E8A-4147-A177-3AD203B41FA5}">
                      <a16:colId xmlns:a16="http://schemas.microsoft.com/office/drawing/2014/main" xmlns="" val="3970187518"/>
                    </a:ext>
                  </a:extLst>
                </a:gridCol>
              </a:tblGrid>
              <a:tr h="368733">
                <a:tc>
                  <a:txBody>
                    <a:bodyPr/>
                    <a:lstStyle/>
                    <a:p>
                      <a:pPr algn="l" fontAlgn="b"/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INICIAL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0282357"/>
                  </a:ext>
                </a:extLst>
              </a:tr>
              <a:tr h="56293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DE ALIMENTOS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ALIMENTOS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PRESENTACIÓN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3370875"/>
                  </a:ext>
                </a:extLst>
              </a:tr>
              <a:tr h="368733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40684502"/>
                  </a:ext>
                </a:extLst>
              </a:tr>
              <a:tr h="307276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6242472"/>
                  </a:ext>
                </a:extLst>
              </a:tr>
              <a:tr h="331859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6142477"/>
                  </a:ext>
                </a:extLst>
              </a:tr>
              <a:tr h="589971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HARINAS Y HOJUELAS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 DE PLATANO/ Hojuela de avena con quinua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9226267"/>
                  </a:ext>
                </a:extLst>
              </a:tr>
              <a:tr h="356441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00017919"/>
                  </a:ext>
                </a:extLst>
              </a:tr>
              <a:tr h="639136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9155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354952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05C5542-FDDC-4EC8-8589-EC95555B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198"/>
            <a:ext cx="10515600" cy="867490"/>
          </a:xfrm>
          <a:solidFill>
            <a:srgbClr val="FFFF66"/>
          </a:solidFill>
        </p:spPr>
        <p:txBody>
          <a:bodyPr/>
          <a:lstStyle/>
          <a:p>
            <a:r>
              <a:rPr lang="es-PE" dirty="0"/>
              <a:t>Tipo de Ración: Desayuno + Almuerzo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28262FB-F967-4C0A-820F-AED3FF25E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5E53486C-CAD5-4A81-94EA-D6135295D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979204"/>
              </p:ext>
            </p:extLst>
          </p:nvPr>
        </p:nvGraphicFramePr>
        <p:xfrm>
          <a:off x="1033670" y="2055811"/>
          <a:ext cx="10018642" cy="3978992"/>
        </p:xfrm>
        <a:graphic>
          <a:graphicData uri="http://schemas.openxmlformats.org/drawingml/2006/table">
            <a:tbl>
              <a:tblPr/>
              <a:tblGrid>
                <a:gridCol w="1771074">
                  <a:extLst>
                    <a:ext uri="{9D8B030D-6E8A-4147-A177-3AD203B41FA5}">
                      <a16:colId xmlns:a16="http://schemas.microsoft.com/office/drawing/2014/main" xmlns="" val="2441748619"/>
                    </a:ext>
                  </a:extLst>
                </a:gridCol>
                <a:gridCol w="2898121">
                  <a:extLst>
                    <a:ext uri="{9D8B030D-6E8A-4147-A177-3AD203B41FA5}">
                      <a16:colId xmlns:a16="http://schemas.microsoft.com/office/drawing/2014/main" xmlns="" val="2064631646"/>
                    </a:ext>
                  </a:extLst>
                </a:gridCol>
                <a:gridCol w="1485287">
                  <a:extLst>
                    <a:ext uri="{9D8B030D-6E8A-4147-A177-3AD203B41FA5}">
                      <a16:colId xmlns:a16="http://schemas.microsoft.com/office/drawing/2014/main" xmlns="" val="3104525975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xmlns="" val="225484318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xmlns="" val="421287759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xmlns="" val="4064511494"/>
                    </a:ext>
                  </a:extLst>
                </a:gridCol>
                <a:gridCol w="966040">
                  <a:extLst>
                    <a:ext uri="{9D8B030D-6E8A-4147-A177-3AD203B41FA5}">
                      <a16:colId xmlns:a16="http://schemas.microsoft.com/office/drawing/2014/main" xmlns="" val="1990834608"/>
                    </a:ext>
                  </a:extLst>
                </a:gridCol>
              </a:tblGrid>
              <a:tr h="417438">
                <a:tc>
                  <a:txBody>
                    <a:bodyPr/>
                    <a:lstStyle/>
                    <a:p>
                      <a:pPr algn="l" fontAlgn="b"/>
                      <a:endParaRPr lang="es-PE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TIPO RACIÓN DESAYUNO + ALMUERZO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7507552"/>
                  </a:ext>
                </a:extLst>
              </a:tr>
              <a:tr h="291237">
                <a:tc>
                  <a:txBody>
                    <a:bodyPr/>
                    <a:lstStyle/>
                    <a:p>
                      <a:pPr algn="l" fontAlgn="b"/>
                      <a:endParaRPr lang="es-PE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INICIAL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6153163"/>
                  </a:ext>
                </a:extLst>
              </a:tr>
              <a:tr h="445327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DE ALIMENTOS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ALIMENTOS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PRESENTACIÓN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7210376"/>
                  </a:ext>
                </a:extLst>
              </a:tr>
              <a:tr h="291237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8116298"/>
                  </a:ext>
                </a:extLst>
              </a:tr>
              <a:tr h="242697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34373361"/>
                  </a:ext>
                </a:extLst>
              </a:tr>
              <a:tr h="262112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26055101"/>
                  </a:ext>
                </a:extLst>
              </a:tr>
              <a:tr h="465978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HARINAS Y HOJUELAS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 DE PLATANO/ Hojuela de avena con quinua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5599443"/>
                  </a:ext>
                </a:extLst>
              </a:tr>
              <a:tr h="281528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2921030"/>
                  </a:ext>
                </a:extLst>
              </a:tr>
              <a:tr h="504808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0337856"/>
                  </a:ext>
                </a:extLst>
              </a:tr>
              <a:tr h="310652"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MENESTRAS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LENTEJA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7017277"/>
                  </a:ext>
                </a:extLst>
              </a:tr>
              <a:tr h="465978">
                <a:tc>
                  <a:txBody>
                    <a:bodyPr/>
                    <a:lstStyle/>
                    <a:p>
                      <a:pPr algn="l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MENESTRAS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ARVEJA PARTIDA / Haba partida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0162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817622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5E66E10-F80A-4686-B0E2-EA492B3EC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198"/>
            <a:ext cx="10515600" cy="617974"/>
          </a:xfrm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s-PE" sz="2800" dirty="0"/>
              <a:t>Región Alimentaria Amazonía Alta y Comunidades Indígenas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B62ADAC2-4751-4B9D-9705-D5B045A1B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2B0DACA1-EA86-4239-8403-37A3699B2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375470"/>
              </p:ext>
            </p:extLst>
          </p:nvPr>
        </p:nvGraphicFramePr>
        <p:xfrm>
          <a:off x="838201" y="1825625"/>
          <a:ext cx="10515597" cy="3966885"/>
        </p:xfrm>
        <a:graphic>
          <a:graphicData uri="http://schemas.openxmlformats.org/drawingml/2006/table">
            <a:tbl>
              <a:tblPr/>
              <a:tblGrid>
                <a:gridCol w="1389021">
                  <a:extLst>
                    <a:ext uri="{9D8B030D-6E8A-4147-A177-3AD203B41FA5}">
                      <a16:colId xmlns:a16="http://schemas.microsoft.com/office/drawing/2014/main" xmlns="" val="2011423215"/>
                    </a:ext>
                  </a:extLst>
                </a:gridCol>
                <a:gridCol w="1629428">
                  <a:extLst>
                    <a:ext uri="{9D8B030D-6E8A-4147-A177-3AD203B41FA5}">
                      <a16:colId xmlns:a16="http://schemas.microsoft.com/office/drawing/2014/main" xmlns="" val="871726433"/>
                    </a:ext>
                  </a:extLst>
                </a:gridCol>
                <a:gridCol w="952726">
                  <a:extLst>
                    <a:ext uri="{9D8B030D-6E8A-4147-A177-3AD203B41FA5}">
                      <a16:colId xmlns:a16="http://schemas.microsoft.com/office/drawing/2014/main" xmlns="" val="3456986301"/>
                    </a:ext>
                  </a:extLst>
                </a:gridCol>
                <a:gridCol w="712318">
                  <a:extLst>
                    <a:ext uri="{9D8B030D-6E8A-4147-A177-3AD203B41FA5}">
                      <a16:colId xmlns:a16="http://schemas.microsoft.com/office/drawing/2014/main" xmlns="" val="2786605324"/>
                    </a:ext>
                  </a:extLst>
                </a:gridCol>
                <a:gridCol w="712318">
                  <a:extLst>
                    <a:ext uri="{9D8B030D-6E8A-4147-A177-3AD203B41FA5}">
                      <a16:colId xmlns:a16="http://schemas.microsoft.com/office/drawing/2014/main" xmlns="" val="134185680"/>
                    </a:ext>
                  </a:extLst>
                </a:gridCol>
                <a:gridCol w="712318">
                  <a:extLst>
                    <a:ext uri="{9D8B030D-6E8A-4147-A177-3AD203B41FA5}">
                      <a16:colId xmlns:a16="http://schemas.microsoft.com/office/drawing/2014/main" xmlns="" val="957155723"/>
                    </a:ext>
                  </a:extLst>
                </a:gridCol>
                <a:gridCol w="712318">
                  <a:extLst>
                    <a:ext uri="{9D8B030D-6E8A-4147-A177-3AD203B41FA5}">
                      <a16:colId xmlns:a16="http://schemas.microsoft.com/office/drawing/2014/main" xmlns="" val="269823885"/>
                    </a:ext>
                  </a:extLst>
                </a:gridCol>
                <a:gridCol w="845878">
                  <a:extLst>
                    <a:ext uri="{9D8B030D-6E8A-4147-A177-3AD203B41FA5}">
                      <a16:colId xmlns:a16="http://schemas.microsoft.com/office/drawing/2014/main" xmlns="" val="2711678900"/>
                    </a:ext>
                  </a:extLst>
                </a:gridCol>
                <a:gridCol w="712318">
                  <a:extLst>
                    <a:ext uri="{9D8B030D-6E8A-4147-A177-3AD203B41FA5}">
                      <a16:colId xmlns:a16="http://schemas.microsoft.com/office/drawing/2014/main" xmlns="" val="1743991564"/>
                    </a:ext>
                  </a:extLst>
                </a:gridCol>
                <a:gridCol w="712318">
                  <a:extLst>
                    <a:ext uri="{9D8B030D-6E8A-4147-A177-3AD203B41FA5}">
                      <a16:colId xmlns:a16="http://schemas.microsoft.com/office/drawing/2014/main" xmlns="" val="852323899"/>
                    </a:ext>
                  </a:extLst>
                </a:gridCol>
                <a:gridCol w="712318">
                  <a:extLst>
                    <a:ext uri="{9D8B030D-6E8A-4147-A177-3AD203B41FA5}">
                      <a16:colId xmlns:a16="http://schemas.microsoft.com/office/drawing/2014/main" xmlns="" val="1453096312"/>
                    </a:ext>
                  </a:extLst>
                </a:gridCol>
                <a:gridCol w="712318">
                  <a:extLst>
                    <a:ext uri="{9D8B030D-6E8A-4147-A177-3AD203B41FA5}">
                      <a16:colId xmlns:a16="http://schemas.microsoft.com/office/drawing/2014/main" xmlns="" val="247524215"/>
                    </a:ext>
                  </a:extLst>
                </a:gridCol>
              </a:tblGrid>
              <a:tr h="424319">
                <a:tc>
                  <a:txBody>
                    <a:bodyPr/>
                    <a:lstStyle/>
                    <a:p>
                      <a:pPr algn="l" fontAlgn="b"/>
                      <a:endParaRPr lang="es-P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 RACIÓN DESAYUNO + ALMUERZO 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+ ALMUERZO +CENA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8433120"/>
                  </a:ext>
                </a:extLst>
              </a:tr>
              <a:tr h="424319">
                <a:tc>
                  <a:txBody>
                    <a:bodyPr/>
                    <a:lstStyle/>
                    <a:p>
                      <a:pPr algn="l" fontAlgn="b"/>
                      <a:endParaRPr lang="es-PE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PRESENTACIÓN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JEC 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Secundaria Tutorial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S.R.E (No Residentes)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C.R.F.A.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S.R.E ( Residentes)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5325628"/>
                  </a:ext>
                </a:extLst>
              </a:tr>
              <a:tr h="286168"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DE ALIMENTOS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ALIMENTOS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Urbano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Urbano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Urbano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Urbano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9940922"/>
                  </a:ext>
                </a:extLst>
              </a:tr>
              <a:tr h="286168"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ACEITE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ACEITE VEGETAL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HAY II.EE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0201508"/>
                  </a:ext>
                </a:extLst>
              </a:tr>
              <a:tr h="296036"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77601479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CEREALES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23625565"/>
                  </a:ext>
                </a:extLst>
              </a:tr>
              <a:tr h="266432"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CEREALES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17102703"/>
                  </a:ext>
                </a:extLst>
              </a:tr>
              <a:tr h="256565"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HARINAS Y HOJUELAS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 DE PLATANO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08952095"/>
                  </a:ext>
                </a:extLst>
              </a:tr>
              <a:tr h="286168"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04064179"/>
                  </a:ext>
                </a:extLst>
              </a:tr>
              <a:tr h="374979"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POA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 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84426125"/>
                  </a:ext>
                </a:extLst>
              </a:tr>
              <a:tr h="315772"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MENESTRAS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LENTEJA 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42803732"/>
                  </a:ext>
                </a:extLst>
              </a:tr>
              <a:tr h="256565">
                <a:tc>
                  <a:txBody>
                    <a:bodyPr/>
                    <a:lstStyle/>
                    <a:p>
                      <a:pPr algn="l" fontAlgn="ctr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MENESTRAS</a:t>
                      </a:r>
                    </a:p>
                  </a:txBody>
                  <a:tcPr marL="8912" marR="8912" marT="89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ARVEJA PARTIDA 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82594271"/>
                  </a:ext>
                </a:extLst>
              </a:tr>
              <a:tr h="246697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POA DESHIDRATADO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CHARQUI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912" marR="8912" marT="891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40338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61062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0FC42FC-5471-4182-9EAA-7F8C99E92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198"/>
            <a:ext cx="10515600" cy="867490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s-PE" dirty="0"/>
              <a:t>Región Alimentaria Sierra Central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478B64C-AD58-4BBD-82A0-DFA7CDC66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00193792-FE35-42AF-A4F9-75FAA3558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942690"/>
              </p:ext>
            </p:extLst>
          </p:nvPr>
        </p:nvGraphicFramePr>
        <p:xfrm>
          <a:off x="1537253" y="1868802"/>
          <a:ext cx="9077739" cy="4166001"/>
        </p:xfrm>
        <a:graphic>
          <a:graphicData uri="http://schemas.openxmlformats.org/drawingml/2006/table">
            <a:tbl>
              <a:tblPr/>
              <a:tblGrid>
                <a:gridCol w="1848730">
                  <a:extLst>
                    <a:ext uri="{9D8B030D-6E8A-4147-A177-3AD203B41FA5}">
                      <a16:colId xmlns:a16="http://schemas.microsoft.com/office/drawing/2014/main" xmlns="" val="125127082"/>
                    </a:ext>
                  </a:extLst>
                </a:gridCol>
                <a:gridCol w="2168702">
                  <a:extLst>
                    <a:ext uri="{9D8B030D-6E8A-4147-A177-3AD203B41FA5}">
                      <a16:colId xmlns:a16="http://schemas.microsoft.com/office/drawing/2014/main" xmlns="" val="2705104981"/>
                    </a:ext>
                  </a:extLst>
                </a:gridCol>
                <a:gridCol w="1268039">
                  <a:extLst>
                    <a:ext uri="{9D8B030D-6E8A-4147-A177-3AD203B41FA5}">
                      <a16:colId xmlns:a16="http://schemas.microsoft.com/office/drawing/2014/main" xmlns="" val="611805940"/>
                    </a:ext>
                  </a:extLst>
                </a:gridCol>
                <a:gridCol w="948067">
                  <a:extLst>
                    <a:ext uri="{9D8B030D-6E8A-4147-A177-3AD203B41FA5}">
                      <a16:colId xmlns:a16="http://schemas.microsoft.com/office/drawing/2014/main" xmlns="" val="996364002"/>
                    </a:ext>
                  </a:extLst>
                </a:gridCol>
                <a:gridCol w="948067">
                  <a:extLst>
                    <a:ext uri="{9D8B030D-6E8A-4147-A177-3AD203B41FA5}">
                      <a16:colId xmlns:a16="http://schemas.microsoft.com/office/drawing/2014/main" xmlns="" val="4110954721"/>
                    </a:ext>
                  </a:extLst>
                </a:gridCol>
                <a:gridCol w="948067">
                  <a:extLst>
                    <a:ext uri="{9D8B030D-6E8A-4147-A177-3AD203B41FA5}">
                      <a16:colId xmlns:a16="http://schemas.microsoft.com/office/drawing/2014/main" xmlns="" val="2100486986"/>
                    </a:ext>
                  </a:extLst>
                </a:gridCol>
                <a:gridCol w="948067">
                  <a:extLst>
                    <a:ext uri="{9D8B030D-6E8A-4147-A177-3AD203B41FA5}">
                      <a16:colId xmlns:a16="http://schemas.microsoft.com/office/drawing/2014/main" xmlns="" val="176792411"/>
                    </a:ext>
                  </a:extLst>
                </a:gridCol>
              </a:tblGrid>
              <a:tr h="430118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 RACIÓN DESAYUNO + ALMUERZO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0295672"/>
                  </a:ext>
                </a:extLst>
              </a:tr>
              <a:tr h="25807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JEC / Regular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Secundaria Tutorial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6288007"/>
                  </a:ext>
                </a:extLst>
              </a:tr>
              <a:tr h="27036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DE ALIMENTOS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ALIMENTOS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1418831"/>
                  </a:ext>
                </a:extLst>
              </a:tr>
              <a:tr h="344095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ACEITE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ACEITE VEGETAL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HAY II.EE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4246741"/>
                  </a:ext>
                </a:extLst>
              </a:tr>
              <a:tr h="356383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9735890"/>
                  </a:ext>
                </a:extLst>
              </a:tr>
              <a:tr h="454696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775675"/>
                  </a:ext>
                </a:extLst>
              </a:tr>
              <a:tr h="307227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7993162"/>
                  </a:ext>
                </a:extLst>
              </a:tr>
              <a:tr h="491563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HARINAS Y HOJUELAS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HOJUELA DE AVENA CON QUINUA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2721342"/>
                  </a:ext>
                </a:extLst>
              </a:tr>
              <a:tr h="307227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1882615"/>
                  </a:ext>
                </a:extLst>
              </a:tr>
              <a:tr h="454696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1807016"/>
                  </a:ext>
                </a:extLst>
              </a:tr>
              <a:tr h="245782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MENESTRAS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LENTEJA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1616579"/>
                  </a:ext>
                </a:extLst>
              </a:tr>
              <a:tr h="245782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MENESTRAS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HABA PARTIDA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30782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551040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DC821F-EF16-4AF4-815B-607E1BBF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  <a:solidFill>
            <a:srgbClr val="CCFF66"/>
          </a:solidFill>
        </p:spPr>
        <p:txBody>
          <a:bodyPr/>
          <a:lstStyle/>
          <a:p>
            <a:r>
              <a:rPr lang="es-PE" dirty="0"/>
              <a:t>Periodo Ampliado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F329EB7-7B18-462C-AD24-BA22F56F4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xmlns="" id="{E228D41D-E963-4310-A087-E1BD79F4C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642139"/>
              </p:ext>
            </p:extLst>
          </p:nvPr>
        </p:nvGraphicFramePr>
        <p:xfrm>
          <a:off x="838200" y="2055811"/>
          <a:ext cx="9379226" cy="3364327"/>
        </p:xfrm>
        <a:graphic>
          <a:graphicData uri="http://schemas.openxmlformats.org/drawingml/2006/table">
            <a:tbl>
              <a:tblPr/>
              <a:tblGrid>
                <a:gridCol w="2414453">
                  <a:extLst>
                    <a:ext uri="{9D8B030D-6E8A-4147-A177-3AD203B41FA5}">
                      <a16:colId xmlns:a16="http://schemas.microsoft.com/office/drawing/2014/main" xmlns="" val="1052809212"/>
                    </a:ext>
                  </a:extLst>
                </a:gridCol>
                <a:gridCol w="2832340">
                  <a:extLst>
                    <a:ext uri="{9D8B030D-6E8A-4147-A177-3AD203B41FA5}">
                      <a16:colId xmlns:a16="http://schemas.microsoft.com/office/drawing/2014/main" xmlns="" val="79174338"/>
                    </a:ext>
                  </a:extLst>
                </a:gridCol>
                <a:gridCol w="1656069">
                  <a:extLst>
                    <a:ext uri="{9D8B030D-6E8A-4147-A177-3AD203B41FA5}">
                      <a16:colId xmlns:a16="http://schemas.microsoft.com/office/drawing/2014/main" xmlns="" val="2622616967"/>
                    </a:ext>
                  </a:extLst>
                </a:gridCol>
                <a:gridCol w="1238182">
                  <a:extLst>
                    <a:ext uri="{9D8B030D-6E8A-4147-A177-3AD203B41FA5}">
                      <a16:colId xmlns:a16="http://schemas.microsoft.com/office/drawing/2014/main" xmlns="" val="788145490"/>
                    </a:ext>
                  </a:extLst>
                </a:gridCol>
                <a:gridCol w="1238182">
                  <a:extLst>
                    <a:ext uri="{9D8B030D-6E8A-4147-A177-3AD203B41FA5}">
                      <a16:colId xmlns:a16="http://schemas.microsoft.com/office/drawing/2014/main" xmlns="" val="282558795"/>
                    </a:ext>
                  </a:extLst>
                </a:gridCol>
              </a:tblGrid>
              <a:tr h="28488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JEC / Regular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6997811"/>
                  </a:ext>
                </a:extLst>
              </a:tr>
              <a:tr h="28488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DE ALIMENTOS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ALIMENTOS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Urbano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Rural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8583482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ACEITE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ACEITE VEGETAL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9972656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839397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12617857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CEREALES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6824984"/>
                  </a:ext>
                </a:extLst>
              </a:tr>
              <a:tr h="447672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HARINAS Y HOJUELAS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HOJUELA DE AVENA CON QUINUA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62835485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9497033"/>
                  </a:ext>
                </a:extLst>
              </a:tr>
              <a:tr h="447672"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4241381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MENESTRAS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LENTEJA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6825997"/>
                  </a:ext>
                </a:extLst>
              </a:tr>
              <a:tr h="271317">
                <a:tc>
                  <a:txBody>
                    <a:bodyPr/>
                    <a:lstStyle/>
                    <a:p>
                      <a:pPr algn="l" fontAlgn="ctr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MENESTRAS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HABA PARTIDA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367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982424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xmlns="" id="{187E0260-79AB-44DA-A4F8-08C5D6927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531692"/>
              </p:ext>
            </p:extLst>
          </p:nvPr>
        </p:nvGraphicFramePr>
        <p:xfrm>
          <a:off x="2266122" y="1232451"/>
          <a:ext cx="4465982" cy="4625010"/>
        </p:xfrm>
        <a:graphic>
          <a:graphicData uri="http://schemas.openxmlformats.org/drawingml/2006/table">
            <a:tbl>
              <a:tblPr/>
              <a:tblGrid>
                <a:gridCol w="2885359">
                  <a:extLst>
                    <a:ext uri="{9D8B030D-6E8A-4147-A177-3AD203B41FA5}">
                      <a16:colId xmlns:a16="http://schemas.microsoft.com/office/drawing/2014/main" xmlns="" val="3186857636"/>
                    </a:ext>
                  </a:extLst>
                </a:gridCol>
                <a:gridCol w="1580623">
                  <a:extLst>
                    <a:ext uri="{9D8B030D-6E8A-4147-A177-3AD203B41FA5}">
                      <a16:colId xmlns:a16="http://schemas.microsoft.com/office/drawing/2014/main" xmlns="" val="4033316644"/>
                    </a:ext>
                  </a:extLst>
                </a:gridCol>
              </a:tblGrid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>
                          <a:effectLst/>
                          <a:latin typeface="Calibri" panose="020F0502020204030204" pitchFamily="34" charset="0"/>
                        </a:rPr>
                        <a:t>ITEM RIO TAMBO -1 ERA ENTREGA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0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84420022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Etiquetas de fila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 de Nro de Unidades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899874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ACEITE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6007575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2163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38535142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24483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3516138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0.500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1496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30296861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22987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85310245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ARVEJA PARTIDA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15349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125510186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13219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16723363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2130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47230716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 RUBIA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12462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24915785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12462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99489048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CHARQUI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8690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88871716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8690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64111428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82140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88259927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0.170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82140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29415003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 DE PLATANO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27457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42732418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27457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99076132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 ENTERA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32660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30007759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0.400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32660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602432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LENTEJA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22018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07227529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19855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51026107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2163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59739908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21600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20744146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75312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effectLst/>
                          <a:latin typeface="Calibri" panose="020F0502020204030204" pitchFamily="34" charset="0"/>
                        </a:rPr>
                        <a:t>21600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54540105"/>
                  </a:ext>
                </a:extLst>
              </a:tr>
              <a:tr h="177885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249022</a:t>
                      </a:r>
                    </a:p>
                  </a:txBody>
                  <a:tcPr marL="8368" marR="8368" marT="836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242297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E98BCEDD-3741-46C3-A597-CAA10F3C5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1" y="1894690"/>
            <a:ext cx="3068619" cy="30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331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 descr="Icono&#10;&#10;Descripción generada automáticamente"/>
          <p:cNvPicPr preferRelativeResize="0"/>
          <p:nvPr/>
        </p:nvPicPr>
        <p:blipFill rotWithShape="1">
          <a:blip r:embed="rId4">
            <a:alphaModFix amt="20000"/>
          </a:blip>
          <a:srcRect/>
          <a:stretch/>
        </p:blipFill>
        <p:spPr>
          <a:xfrm>
            <a:off x="923083" y="2180521"/>
            <a:ext cx="4096928" cy="343444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5479804" y="2180521"/>
            <a:ext cx="5685256" cy="293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4175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Calibri"/>
              <a:buChar char="●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Garantizar el servicio alimentario durante todos los días del año escolar a los usuarios del Programa de acuerdo a sus características y las zonas donde viven.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84175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Calibri"/>
              <a:buChar char="●"/>
              <a:tabLst/>
              <a:defRPr/>
            </a:pPr>
            <a:r>
              <a:rPr kumimoji="0" lang="es-E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Contribuir a mejorar la atención de los usuarios del Programa en clases, favoreciendo su asistencia y permanencia.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84175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Calibri"/>
              <a:buChar char="●"/>
              <a:tabLst/>
              <a:defRPr/>
            </a:pP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Promover mejores hábitos de alimentación en los usuarios del Programa.</a:t>
            </a:r>
            <a:endParaRPr kumimoji="0" sz="1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731653" y="962467"/>
            <a:ext cx="6189786" cy="87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  <a:tabLst/>
              <a:defRPr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  <a:tabLst/>
              <a:defRPr/>
            </a:pPr>
            <a:r>
              <a:rPr kumimoji="0" lang="es-ES" sz="2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OBJETIVOS DEL PNAEQW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  <a:tabLst/>
              <a:defRPr/>
            </a:pPr>
            <a:endParaRPr kumimoji="0" sz="319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  <a:tabLst/>
              <a:defRPr/>
            </a:pPr>
            <a:endParaRPr kumimoji="0" sz="269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  <a:tabLst/>
              <a:defRPr/>
            </a:pPr>
            <a:endParaRPr kumimoji="0" sz="269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  <a:tabLst/>
              <a:defRPr/>
            </a:pPr>
            <a:endParaRPr kumimoji="0" sz="259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xmlns="" id="{B09E1C40-03DB-41B3-9855-82FA24797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11628"/>
              </p:ext>
            </p:extLst>
          </p:nvPr>
        </p:nvGraphicFramePr>
        <p:xfrm>
          <a:off x="1181819" y="1113189"/>
          <a:ext cx="5563539" cy="4914599"/>
        </p:xfrm>
        <a:graphic>
          <a:graphicData uri="http://schemas.openxmlformats.org/drawingml/2006/table">
            <a:tbl>
              <a:tblPr/>
              <a:tblGrid>
                <a:gridCol w="3538984">
                  <a:extLst>
                    <a:ext uri="{9D8B030D-6E8A-4147-A177-3AD203B41FA5}">
                      <a16:colId xmlns:a16="http://schemas.microsoft.com/office/drawing/2014/main" xmlns="" val="4094596974"/>
                    </a:ext>
                  </a:extLst>
                </a:gridCol>
                <a:gridCol w="2024555">
                  <a:extLst>
                    <a:ext uri="{9D8B030D-6E8A-4147-A177-3AD203B41FA5}">
                      <a16:colId xmlns:a16="http://schemas.microsoft.com/office/drawing/2014/main" xmlns="" val="1410383539"/>
                    </a:ext>
                  </a:extLst>
                </a:gridCol>
              </a:tblGrid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ITEM HUASAHUASI - 1 ERA ENTREGA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1306084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Etiquetas de fila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Suma de Nro de Unidades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5227578"/>
                  </a:ext>
                </a:extLst>
              </a:tr>
              <a:tr h="60543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ACEITE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86889680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219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87804880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58976638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0.500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6235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4531606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 RUBIA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59017960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3714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90732360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32392086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0.170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19180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30120720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HABA PARTIDA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23974684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0.500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901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74533321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HOJUELAS DE AVENA CON QUINUA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74633381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7837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19916825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 ENTERA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34933839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0.400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8007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62961193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LENTEJA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55801148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2077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37799044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3353482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0.250</a:t>
                      </a:r>
                    </a:p>
                  </a:txBody>
                  <a:tcPr marL="857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0" i="0" u="none" strike="noStrike">
                          <a:effectLst/>
                          <a:latin typeface="Calibri" panose="020F0502020204030204" pitchFamily="34" charset="0"/>
                        </a:rPr>
                        <a:t>4566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27475988"/>
                  </a:ext>
                </a:extLst>
              </a:tr>
              <a:tr h="2154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4724750"/>
                  </a:ext>
                </a:extLst>
              </a:tr>
            </a:tbl>
          </a:graphicData>
        </a:graphic>
      </p:graphicFrame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5463155B-4C4A-4CB2-BBB7-A2AA9C502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243" y="2036178"/>
            <a:ext cx="3068619" cy="30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22330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0590518-B5A4-4270-8012-CC1D8F3A2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723692"/>
          </a:xfrm>
          <a:solidFill>
            <a:srgbClr val="FFFF66"/>
          </a:solidFill>
        </p:spPr>
        <p:txBody>
          <a:bodyPr/>
          <a:lstStyle/>
          <a:p>
            <a:r>
              <a:rPr lang="es-PE" dirty="0"/>
              <a:t>Programación de Aceite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72E6868A-C0A8-4294-9DC8-39398EDCC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2CDE79B1-672A-4396-B78B-62FAF29DB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330710"/>
              </p:ext>
            </p:extLst>
          </p:nvPr>
        </p:nvGraphicFramePr>
        <p:xfrm>
          <a:off x="477079" y="1537252"/>
          <a:ext cx="10876719" cy="4784036"/>
        </p:xfrm>
        <a:graphic>
          <a:graphicData uri="http://schemas.openxmlformats.org/drawingml/2006/table">
            <a:tbl>
              <a:tblPr/>
              <a:tblGrid>
                <a:gridCol w="934535">
                  <a:extLst>
                    <a:ext uri="{9D8B030D-6E8A-4147-A177-3AD203B41FA5}">
                      <a16:colId xmlns:a16="http://schemas.microsoft.com/office/drawing/2014/main" xmlns="" val="1482080345"/>
                    </a:ext>
                  </a:extLst>
                </a:gridCol>
                <a:gridCol w="1759122">
                  <a:extLst>
                    <a:ext uri="{9D8B030D-6E8A-4147-A177-3AD203B41FA5}">
                      <a16:colId xmlns:a16="http://schemas.microsoft.com/office/drawing/2014/main" xmlns="" val="4222836082"/>
                    </a:ext>
                  </a:extLst>
                </a:gridCol>
                <a:gridCol w="997361">
                  <a:extLst>
                    <a:ext uri="{9D8B030D-6E8A-4147-A177-3AD203B41FA5}">
                      <a16:colId xmlns:a16="http://schemas.microsoft.com/office/drawing/2014/main" xmlns="" val="521031170"/>
                    </a:ext>
                  </a:extLst>
                </a:gridCol>
                <a:gridCol w="903121">
                  <a:extLst>
                    <a:ext uri="{9D8B030D-6E8A-4147-A177-3AD203B41FA5}">
                      <a16:colId xmlns:a16="http://schemas.microsoft.com/office/drawing/2014/main" xmlns="" val="2627438655"/>
                    </a:ext>
                  </a:extLst>
                </a:gridCol>
                <a:gridCol w="628258">
                  <a:extLst>
                    <a:ext uri="{9D8B030D-6E8A-4147-A177-3AD203B41FA5}">
                      <a16:colId xmlns:a16="http://schemas.microsoft.com/office/drawing/2014/main" xmlns="" val="3488823793"/>
                    </a:ext>
                  </a:extLst>
                </a:gridCol>
                <a:gridCol w="628258">
                  <a:extLst>
                    <a:ext uri="{9D8B030D-6E8A-4147-A177-3AD203B41FA5}">
                      <a16:colId xmlns:a16="http://schemas.microsoft.com/office/drawing/2014/main" xmlns="" val="3975004625"/>
                    </a:ext>
                  </a:extLst>
                </a:gridCol>
                <a:gridCol w="628258">
                  <a:extLst>
                    <a:ext uri="{9D8B030D-6E8A-4147-A177-3AD203B41FA5}">
                      <a16:colId xmlns:a16="http://schemas.microsoft.com/office/drawing/2014/main" xmlns="" val="3856540895"/>
                    </a:ext>
                  </a:extLst>
                </a:gridCol>
                <a:gridCol w="628258">
                  <a:extLst>
                    <a:ext uri="{9D8B030D-6E8A-4147-A177-3AD203B41FA5}">
                      <a16:colId xmlns:a16="http://schemas.microsoft.com/office/drawing/2014/main" xmlns="" val="3245941901"/>
                    </a:ext>
                  </a:extLst>
                </a:gridCol>
                <a:gridCol w="628258">
                  <a:extLst>
                    <a:ext uri="{9D8B030D-6E8A-4147-A177-3AD203B41FA5}">
                      <a16:colId xmlns:a16="http://schemas.microsoft.com/office/drawing/2014/main" xmlns="" val="3147545847"/>
                    </a:ext>
                  </a:extLst>
                </a:gridCol>
                <a:gridCol w="628258">
                  <a:extLst>
                    <a:ext uri="{9D8B030D-6E8A-4147-A177-3AD203B41FA5}">
                      <a16:colId xmlns:a16="http://schemas.microsoft.com/office/drawing/2014/main" xmlns="" val="3111750954"/>
                    </a:ext>
                  </a:extLst>
                </a:gridCol>
                <a:gridCol w="628258">
                  <a:extLst>
                    <a:ext uri="{9D8B030D-6E8A-4147-A177-3AD203B41FA5}">
                      <a16:colId xmlns:a16="http://schemas.microsoft.com/office/drawing/2014/main" xmlns="" val="2813984656"/>
                    </a:ext>
                  </a:extLst>
                </a:gridCol>
                <a:gridCol w="628258">
                  <a:extLst>
                    <a:ext uri="{9D8B030D-6E8A-4147-A177-3AD203B41FA5}">
                      <a16:colId xmlns:a16="http://schemas.microsoft.com/office/drawing/2014/main" xmlns="" val="1013017671"/>
                    </a:ext>
                  </a:extLst>
                </a:gridCol>
                <a:gridCol w="628258">
                  <a:extLst>
                    <a:ext uri="{9D8B030D-6E8A-4147-A177-3AD203B41FA5}">
                      <a16:colId xmlns:a16="http://schemas.microsoft.com/office/drawing/2014/main" xmlns="" val="594275749"/>
                    </a:ext>
                  </a:extLst>
                </a:gridCol>
                <a:gridCol w="628258">
                  <a:extLst>
                    <a:ext uri="{9D8B030D-6E8A-4147-A177-3AD203B41FA5}">
                      <a16:colId xmlns:a16="http://schemas.microsoft.com/office/drawing/2014/main" xmlns="" val="3876451115"/>
                    </a:ext>
                  </a:extLst>
                </a:gridCol>
              </a:tblGrid>
              <a:tr h="211092"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Entregas</a:t>
                      </a:r>
                    </a:p>
                  </a:txBody>
                  <a:tcPr marL="7598" marR="7598" marT="759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9758325"/>
                  </a:ext>
                </a:extLst>
              </a:tr>
              <a:tr h="303974"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TIPO USUARIO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TIPO SERVICIO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NIVEL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Area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GRUPO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FRECUENCIA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VOLUMEN KG/AÑO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9069448"/>
                  </a:ext>
                </a:extLst>
              </a:tr>
              <a:tr h="278642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C.R.F.A (Secundaria en alternancia)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 + CENA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SECUNDARIA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68773254"/>
                  </a:ext>
                </a:extLst>
              </a:tr>
              <a:tr h="177808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INICIAL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39252793"/>
                  </a:ext>
                </a:extLst>
              </a:tr>
              <a:tr h="177808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INICIAL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URBANO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46346909"/>
                  </a:ext>
                </a:extLst>
              </a:tr>
              <a:tr h="177808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91858000"/>
                  </a:ext>
                </a:extLst>
              </a:tr>
              <a:tr h="177808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URBANO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12588937"/>
                  </a:ext>
                </a:extLst>
              </a:tr>
              <a:tr h="177808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INICIAL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66665657"/>
                  </a:ext>
                </a:extLst>
              </a:tr>
              <a:tr h="177808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INICIAL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URBANO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86601265"/>
                  </a:ext>
                </a:extLst>
              </a:tr>
              <a:tr h="177808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28786066"/>
                  </a:ext>
                </a:extLst>
              </a:tr>
              <a:tr h="177808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PRIMARIA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URBANO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49308301"/>
                  </a:ext>
                </a:extLst>
              </a:tr>
              <a:tr h="177808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SECUNDARIA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7.2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63456086"/>
                  </a:ext>
                </a:extLst>
              </a:tr>
              <a:tr h="177808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SECUNDARIA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URBANO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7.2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08083139"/>
                  </a:ext>
                </a:extLst>
              </a:tr>
              <a:tr h="41374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S.R.E (Secundaria con residencia estudiantil)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SECUNDARIA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51519989"/>
                  </a:ext>
                </a:extLst>
              </a:tr>
              <a:tr h="41374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S.R.E (Secundaria con residencia estudiantil)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SECUNDARIA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URBANO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33567612"/>
                  </a:ext>
                </a:extLst>
              </a:tr>
              <a:tr h="41374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S.R.E (Secundaria con residencia estudiantil)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 + CENA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SECUNDARIA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14.6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82892968"/>
                  </a:ext>
                </a:extLst>
              </a:tr>
              <a:tr h="413741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S.R.E (Secundaria con residencia estudiantil)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 + CENA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SECUNDARIA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URBANO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14.6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20531844"/>
                  </a:ext>
                </a:extLst>
              </a:tr>
              <a:tr h="278642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S.T. (Secundaria Tutorial)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SECUNDARIA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RURAL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4.6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01890286"/>
                  </a:ext>
                </a:extLst>
              </a:tr>
              <a:tr h="278642"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S.T. (Secundaria Tutorial)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DESAYUNO + ALMUERZO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SECUNDARIA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URBANO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ACEITE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REGULAR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4.6</a:t>
                      </a:r>
                    </a:p>
                  </a:txBody>
                  <a:tcPr marL="7598" marR="7598" marT="7598" marB="0" anchor="b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7598" marR="7598" marT="759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56369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965047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9"/>
          <p:cNvSpPr/>
          <p:nvPr/>
        </p:nvSpPr>
        <p:spPr>
          <a:xfrm>
            <a:off x="0" y="2476500"/>
            <a:ext cx="12192000" cy="17450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Gracias</a:t>
            </a: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5" descr="Text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0837394">
            <a:off x="777947" y="3827903"/>
            <a:ext cx="2014096" cy="1956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 txBox="1"/>
          <p:nvPr/>
        </p:nvSpPr>
        <p:spPr>
          <a:xfrm>
            <a:off x="6610893" y="-57280"/>
            <a:ext cx="110013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tabLst/>
              <a:defRPr/>
            </a:pPr>
            <a:r>
              <a:rPr kumimoji="0" lang="es-ES" sz="4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Normatividad vigente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4080681" y="1663780"/>
            <a:ext cx="7537577" cy="464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0850" marR="0" lvl="0" indent="-34290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Wingdings" panose="05000000000000000000" pitchFamily="2" charset="2"/>
              <a:buChar char="v"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RDE </a:t>
            </a: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N°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 D000222-2020-MIDIS/PNAEQW-DE </a:t>
            </a:r>
            <a:r>
              <a:rPr lang="es-PE" sz="2000" dirty="0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es-PE" sz="2000" b="1" dirty="0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“</a:t>
            </a:r>
            <a:r>
              <a:rPr lang="es-PE" sz="2000" dirty="0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Protocolo para la Planificación del Menú Escolar del PNAEQW</a:t>
            </a:r>
            <a:r>
              <a:rPr lang="es-PE" sz="2000" b="1" dirty="0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”</a:t>
            </a:r>
            <a:r>
              <a:rPr lang="es-PE" sz="2000" dirty="0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, Versión </a:t>
            </a:r>
            <a:r>
              <a:rPr lang="es-PE" sz="2000" dirty="0" err="1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N°</a:t>
            </a:r>
            <a:r>
              <a:rPr lang="es-PE" sz="2000" dirty="0">
                <a:solidFill>
                  <a:schemeClr val="dk1"/>
                </a:solidFill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 2.</a:t>
            </a:r>
          </a:p>
          <a:p>
            <a:pPr marL="457200" marR="0" lvl="0" indent="-34925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Wingdings" panose="05000000000000000000" pitchFamily="2" charset="2"/>
              <a:buChar char="v"/>
              <a:tabLst/>
              <a:defRPr/>
            </a:pPr>
            <a:endParaRPr kumimoji="0" lang="es-PE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anose="020B0606020202030204" pitchFamily="34" charset="0"/>
              <a:cs typeface="Arial"/>
              <a:sym typeface="Calibri"/>
            </a:endParaRPr>
          </a:p>
          <a:p>
            <a:pPr marL="742950" marR="0" lvl="0" indent="-28575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pitchFamily="2" charset="2"/>
              <a:buChar char="v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Calibri"/>
              <a:cs typeface="Calibri"/>
              <a:sym typeface="Calibri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kumimoji="0" lang="es-E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  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RDE </a:t>
            </a:r>
            <a:r>
              <a:rPr kumimoji="0" lang="es-E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N°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 D000388-2020-MIDIS/PNAEQW-DE </a:t>
            </a:r>
            <a:r>
              <a:rPr lang="es-PE" sz="2000" b="0" i="0" u="none" strike="noStrike" baseline="0" dirty="0">
                <a:latin typeface="Arial Narrow" panose="020B0606020202030204" pitchFamily="34" charset="0"/>
              </a:rPr>
              <a:t>Protocolo para el Intercambio de Alimentos en la   Atención Alimentaria de la Modalidad Productos del Programa Nacional de Alimentación Escolar </a:t>
            </a:r>
            <a:r>
              <a:rPr lang="es-PE" sz="2000" b="0" i="0" u="none" strike="noStrike" baseline="0" dirty="0" err="1">
                <a:latin typeface="Arial Narrow" panose="020B0606020202030204" pitchFamily="34" charset="0"/>
              </a:rPr>
              <a:t>Qali</a:t>
            </a:r>
            <a:r>
              <a:rPr lang="es-PE" sz="2000" b="0" i="0" u="none" strike="noStrike" baseline="0" dirty="0">
                <a:latin typeface="Arial Narrow" panose="020B0606020202030204" pitchFamily="34" charset="0"/>
              </a:rPr>
              <a:t> Warma” – Versión </a:t>
            </a:r>
            <a:r>
              <a:rPr lang="es-PE" sz="2000" b="0" i="0" u="none" strike="noStrike" baseline="0" dirty="0" err="1">
                <a:latin typeface="Arial Narrow" panose="020B0606020202030204" pitchFamily="34" charset="0"/>
              </a:rPr>
              <a:t>N°</a:t>
            </a:r>
            <a:r>
              <a:rPr lang="es-PE" sz="2000" b="0" i="0" u="none" strike="noStrike" baseline="0" dirty="0">
                <a:latin typeface="Arial Narrow" panose="020B0606020202030204" pitchFamily="34" charset="0"/>
              </a:rPr>
              <a:t> 08.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s-PE" sz="1400" b="0" i="0" u="none" strike="noStrike" baseline="0" dirty="0">
              <a:latin typeface="Arial Narrow" panose="020B060602020203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MX" sz="1400" b="1" i="1" u="none" strike="noStrike" baseline="0" dirty="0">
                <a:latin typeface="Arial Narrow" panose="020B0606020202030204" pitchFamily="34" charset="0"/>
              </a:rPr>
              <a:t>  </a:t>
            </a:r>
            <a:r>
              <a:rPr lang="es-MX" sz="2000" b="1" i="1" u="none" strike="noStrike" baseline="0" dirty="0">
                <a:latin typeface="Arial Narrow" panose="020B0606020202030204" pitchFamily="34" charset="0"/>
              </a:rPr>
              <a:t>RDE </a:t>
            </a:r>
            <a:r>
              <a:rPr lang="es-MX" sz="2000" b="1" i="1" u="none" strike="noStrike" baseline="0" dirty="0" err="1">
                <a:latin typeface="Arial Narrow" panose="020B0606020202030204" pitchFamily="34" charset="0"/>
              </a:rPr>
              <a:t>N°</a:t>
            </a:r>
            <a:r>
              <a:rPr lang="es-MX" sz="2000" b="1" i="1" u="none" strike="noStrike" baseline="0" dirty="0">
                <a:latin typeface="Arial Narrow" panose="020B0606020202030204" pitchFamily="34" charset="0"/>
              </a:rPr>
              <a:t> D000291-2020-</a:t>
            </a:r>
            <a:r>
              <a:rPr lang="es-PE" sz="2000" b="1" i="1" u="none" strike="noStrike" baseline="0" dirty="0">
                <a:latin typeface="Arial Narrow" panose="020B0606020202030204" pitchFamily="34" charset="0"/>
              </a:rPr>
              <a:t>MIDIS/PNAEQW-DE </a:t>
            </a:r>
            <a:r>
              <a:rPr lang="es-MX" sz="2000" b="0" i="0" u="none" strike="noStrike" baseline="0" dirty="0">
                <a:latin typeface="Arial Narrow" panose="020B0606020202030204" pitchFamily="34" charset="0"/>
              </a:rPr>
              <a:t>Protocolo para el cálculo de volúmenes y cantidad de raciones según modalidad de atención.</a:t>
            </a:r>
          </a:p>
          <a:p>
            <a:pPr marL="450850" marR="0" lvl="0" indent="-34290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Wingdings" panose="05000000000000000000" pitchFamily="2" charset="2"/>
              <a:buChar char="v"/>
              <a:tabLst/>
              <a:defRPr/>
            </a:pPr>
            <a:endParaRPr lang="es-ES" sz="2000" kern="0" dirty="0">
              <a:solidFill>
                <a:srgbClr val="000000"/>
              </a:solidFill>
              <a:latin typeface="Arial Narrow" panose="020B0606020202030204" pitchFamily="34" charset="0"/>
              <a:sym typeface="Calibri"/>
            </a:endParaRPr>
          </a:p>
          <a:p>
            <a:pPr marL="450850" marR="0" lvl="0" indent="-342900" algn="just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Wingdings" panose="05000000000000000000" pitchFamily="2" charset="2"/>
              <a:buChar char="v"/>
              <a:tabLst/>
              <a:defRPr/>
            </a:pPr>
            <a:r>
              <a:rPr lang="es-PE" sz="2000" b="1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RDE </a:t>
            </a:r>
            <a:r>
              <a:rPr lang="es-PE" sz="2000" b="1" i="0" dirty="0" err="1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Nº</a:t>
            </a:r>
            <a:r>
              <a:rPr lang="es-PE" sz="2000" b="1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 357-2020-MIDIS/PNAEQW-DE</a:t>
            </a:r>
            <a:r>
              <a:rPr lang="es-PE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  </a:t>
            </a:r>
            <a:r>
              <a:rPr lang="es-PE" sz="2000" b="0" i="0" dirty="0">
                <a:solidFill>
                  <a:srgbClr val="000000"/>
                </a:solidFill>
                <a:effectLst/>
                <a:latin typeface="Arial Narrow" panose="020B0606020202030204" pitchFamily="34" charset="0"/>
              </a:rPr>
              <a:t>Procedimiento para el Cálculo del Valor Referencial para la Prestación del Servicio Alimentario.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cs typeface="Arial"/>
              <a:sym typeface="Arial"/>
            </a:endParaRPr>
          </a:p>
          <a:p>
            <a:pPr marL="4572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FA721CFC-42C7-4F5C-AD75-72B745BBF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3036" y="1254347"/>
            <a:ext cx="1757645" cy="27333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FF8422C-3FFF-4DD1-AC94-A0DBBF1F5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0601"/>
            <a:ext cx="9856304" cy="969312"/>
          </a:xfrm>
          <a:solidFill>
            <a:srgbClr val="CCFF66"/>
          </a:solidFill>
        </p:spPr>
        <p:txBody>
          <a:bodyPr>
            <a:normAutofit/>
          </a:bodyPr>
          <a:lstStyle/>
          <a:p>
            <a:r>
              <a:rPr lang="es-PE" sz="3800" dirty="0"/>
              <a:t>Criterios de Planificación del Menú Escolar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88E18044-6C08-405B-B4E0-47DD675245A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81819" y="1475352"/>
            <a:ext cx="10171981" cy="5031449"/>
          </a:xfrm>
        </p:spPr>
        <p:txBody>
          <a:bodyPr/>
          <a:lstStyle/>
          <a:p>
            <a:endParaRPr lang="es-PE" dirty="0"/>
          </a:p>
        </p:txBody>
      </p:sp>
      <p:grpSp>
        <p:nvGrpSpPr>
          <p:cNvPr id="10" name="Google Shape;119;p3">
            <a:extLst>
              <a:ext uri="{FF2B5EF4-FFF2-40B4-BE49-F238E27FC236}">
                <a16:creationId xmlns:a16="http://schemas.microsoft.com/office/drawing/2014/main" xmlns="" id="{8280F212-5664-4ECA-990F-830CF91121FC}"/>
              </a:ext>
            </a:extLst>
          </p:cNvPr>
          <p:cNvGrpSpPr/>
          <p:nvPr/>
        </p:nvGrpSpPr>
        <p:grpSpPr>
          <a:xfrm>
            <a:off x="2610678" y="1690687"/>
            <a:ext cx="7106175" cy="4376712"/>
            <a:chOff x="0" y="2708"/>
            <a:chExt cx="6099417" cy="4493496"/>
          </a:xfrm>
        </p:grpSpPr>
        <p:sp>
          <p:nvSpPr>
            <p:cNvPr id="11" name="Google Shape;120;p3">
              <a:extLst>
                <a:ext uri="{FF2B5EF4-FFF2-40B4-BE49-F238E27FC236}">
                  <a16:creationId xmlns:a16="http://schemas.microsoft.com/office/drawing/2014/main" xmlns="" id="{68C0943D-99F3-4C2F-B47D-9F7290463395}"/>
                </a:ext>
              </a:extLst>
            </p:cNvPr>
            <p:cNvSpPr/>
            <p:nvPr/>
          </p:nvSpPr>
          <p:spPr>
            <a:xfrm>
              <a:off x="2109098" y="2708"/>
              <a:ext cx="2089635" cy="692425"/>
            </a:xfrm>
            <a:prstGeom prst="roundRect">
              <a:avLst>
                <a:gd name="adj" fmla="val 16667"/>
              </a:avLst>
            </a:prstGeom>
            <a:solidFill>
              <a:srgbClr val="CC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2" name="Google Shape;121;p3">
              <a:extLst>
                <a:ext uri="{FF2B5EF4-FFF2-40B4-BE49-F238E27FC236}">
                  <a16:creationId xmlns:a16="http://schemas.microsoft.com/office/drawing/2014/main" xmlns="" id="{FC7B82E8-55E5-41DD-B51F-35D65FD64E3B}"/>
                </a:ext>
              </a:extLst>
            </p:cNvPr>
            <p:cNvSpPr txBox="1"/>
            <p:nvPr/>
          </p:nvSpPr>
          <p:spPr>
            <a:xfrm>
              <a:off x="2142899" y="36509"/>
              <a:ext cx="2022033" cy="624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s-PE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INOCUIDAD DE LOS ALIMENTOS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3" name="Google Shape;122;p3">
              <a:extLst>
                <a:ext uri="{FF2B5EF4-FFF2-40B4-BE49-F238E27FC236}">
                  <a16:creationId xmlns:a16="http://schemas.microsoft.com/office/drawing/2014/main" xmlns="" id="{515FA1C2-4DDF-48F3-87C3-C3AA13F35FEC}"/>
                </a:ext>
              </a:extLst>
            </p:cNvPr>
            <p:cNvSpPr/>
            <p:nvPr/>
          </p:nvSpPr>
          <p:spPr>
            <a:xfrm>
              <a:off x="1194732" y="343578"/>
              <a:ext cx="3949414" cy="3949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381" y="8861"/>
                  </a:moveTo>
                  <a:lnTo>
                    <a:pt x="91381" y="8861"/>
                  </a:lnTo>
                  <a:cubicBezTo>
                    <a:pt x="94883" y="11010"/>
                    <a:pt x="98155" y="13513"/>
                    <a:pt x="101146" y="16331"/>
                  </a:cubicBezTo>
                </a:path>
              </a:pathLst>
            </a:custGeom>
            <a:noFill/>
            <a:ln w="9525" cap="flat" cmpd="sng">
              <a:solidFill>
                <a:srgbClr val="ED7D3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4" name="Google Shape;123;p3">
              <a:extLst>
                <a:ext uri="{FF2B5EF4-FFF2-40B4-BE49-F238E27FC236}">
                  <a16:creationId xmlns:a16="http://schemas.microsoft.com/office/drawing/2014/main" xmlns="" id="{0B14980D-DFD3-4FD8-9DC4-54D92E17789E}"/>
                </a:ext>
              </a:extLst>
            </p:cNvPr>
            <p:cNvSpPr/>
            <p:nvPr/>
          </p:nvSpPr>
          <p:spPr>
            <a:xfrm>
              <a:off x="3844636" y="883894"/>
              <a:ext cx="1950531" cy="69242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5" name="Google Shape;124;p3">
              <a:extLst>
                <a:ext uri="{FF2B5EF4-FFF2-40B4-BE49-F238E27FC236}">
                  <a16:creationId xmlns:a16="http://schemas.microsoft.com/office/drawing/2014/main" xmlns="" id="{CFB982EE-B773-46D6-9F38-19D8810B0BC0}"/>
                </a:ext>
              </a:extLst>
            </p:cNvPr>
            <p:cNvSpPr txBox="1"/>
            <p:nvPr/>
          </p:nvSpPr>
          <p:spPr>
            <a:xfrm>
              <a:off x="3878437" y="917695"/>
              <a:ext cx="1882929" cy="624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s-PE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APORTE NUTRICIONAL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6" name="Google Shape;125;p3">
              <a:extLst>
                <a:ext uri="{FF2B5EF4-FFF2-40B4-BE49-F238E27FC236}">
                  <a16:creationId xmlns:a16="http://schemas.microsoft.com/office/drawing/2014/main" xmlns="" id="{58D867EA-8613-412D-83C7-DA1364F681EA}"/>
                </a:ext>
              </a:extLst>
            </p:cNvPr>
            <p:cNvSpPr/>
            <p:nvPr/>
          </p:nvSpPr>
          <p:spPr>
            <a:xfrm>
              <a:off x="1128608" y="138315"/>
              <a:ext cx="3949414" cy="3949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81" y="43832"/>
                  </a:moveTo>
                  <a:lnTo>
                    <a:pt x="117781" y="43832"/>
                  </a:lnTo>
                  <a:cubicBezTo>
                    <a:pt x="119063" y="48412"/>
                    <a:pt x="119795" y="53128"/>
                    <a:pt x="119963" y="57882"/>
                  </a:cubicBezTo>
                </a:path>
              </a:pathLst>
            </a:cu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7" name="Google Shape;126;p3">
              <a:extLst>
                <a:ext uri="{FF2B5EF4-FFF2-40B4-BE49-F238E27FC236}">
                  <a16:creationId xmlns:a16="http://schemas.microsoft.com/office/drawing/2014/main" xmlns="" id="{97B6541E-A159-497D-A269-62AD4A24813A}"/>
                </a:ext>
              </a:extLst>
            </p:cNvPr>
            <p:cNvSpPr/>
            <p:nvPr/>
          </p:nvSpPr>
          <p:spPr>
            <a:xfrm>
              <a:off x="4091659" y="2048084"/>
              <a:ext cx="2007758" cy="69242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8" name="Google Shape;127;p3">
              <a:extLst>
                <a:ext uri="{FF2B5EF4-FFF2-40B4-BE49-F238E27FC236}">
                  <a16:creationId xmlns:a16="http://schemas.microsoft.com/office/drawing/2014/main" xmlns="" id="{AA5B5C3F-A54D-4D49-A702-9708F3F6D8CD}"/>
                </a:ext>
              </a:extLst>
            </p:cNvPr>
            <p:cNvSpPr txBox="1"/>
            <p:nvPr/>
          </p:nvSpPr>
          <p:spPr>
            <a:xfrm>
              <a:off x="4125460" y="2081885"/>
              <a:ext cx="1940156" cy="624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s-PE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DISPONIBILIDAD DE ALIMENTOS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19" name="Google Shape;128;p3">
              <a:extLst>
                <a:ext uri="{FF2B5EF4-FFF2-40B4-BE49-F238E27FC236}">
                  <a16:creationId xmlns:a16="http://schemas.microsoft.com/office/drawing/2014/main" xmlns="" id="{40741BB9-3F8B-4088-8A70-22B2BF1A3B0B}"/>
                </a:ext>
              </a:extLst>
            </p:cNvPr>
            <p:cNvSpPr/>
            <p:nvPr/>
          </p:nvSpPr>
          <p:spPr>
            <a:xfrm>
              <a:off x="1124153" y="468154"/>
              <a:ext cx="3949414" cy="3949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285" y="69237"/>
                  </a:moveTo>
                  <a:lnTo>
                    <a:pt x="119285" y="69237"/>
                  </a:lnTo>
                  <a:cubicBezTo>
                    <a:pt x="118293" y="75604"/>
                    <a:pt x="116282" y="81770"/>
                    <a:pt x="113329" y="87497"/>
                  </a:cubicBezTo>
                </a:path>
              </a:pathLst>
            </a:custGeom>
            <a:noFill/>
            <a:ln w="952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0" name="Google Shape;129;p3">
              <a:extLst>
                <a:ext uri="{FF2B5EF4-FFF2-40B4-BE49-F238E27FC236}">
                  <a16:creationId xmlns:a16="http://schemas.microsoft.com/office/drawing/2014/main" xmlns="" id="{97B05964-61E4-40D2-8351-17198315B968}"/>
                </a:ext>
              </a:extLst>
            </p:cNvPr>
            <p:cNvSpPr/>
            <p:nvPr/>
          </p:nvSpPr>
          <p:spPr>
            <a:xfrm>
              <a:off x="3462776" y="3353576"/>
              <a:ext cx="2234724" cy="69242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6B6DE"/>
                </a:gs>
                <a:gs pos="50000">
                  <a:srgbClr val="97AAD8"/>
                </a:gs>
                <a:gs pos="100000">
                  <a:srgbClr val="859CD6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1" name="Google Shape;130;p3">
              <a:extLst>
                <a:ext uri="{FF2B5EF4-FFF2-40B4-BE49-F238E27FC236}">
                  <a16:creationId xmlns:a16="http://schemas.microsoft.com/office/drawing/2014/main" xmlns="" id="{412E1B9F-BC3C-4ABA-AACC-B091C094B213}"/>
                </a:ext>
              </a:extLst>
            </p:cNvPr>
            <p:cNvSpPr txBox="1"/>
            <p:nvPr/>
          </p:nvSpPr>
          <p:spPr>
            <a:xfrm>
              <a:off x="3496576" y="3387377"/>
              <a:ext cx="2165599" cy="778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s-PE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GUSTO Y/O CONSUMO DE LA RACIÓN O PREPARACIÓN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2" name="Google Shape;131;p3">
              <a:extLst>
                <a:ext uri="{FF2B5EF4-FFF2-40B4-BE49-F238E27FC236}">
                  <a16:creationId xmlns:a16="http://schemas.microsoft.com/office/drawing/2014/main" xmlns="" id="{6874564A-C8E5-4F57-9D00-88D1ABD820E2}"/>
                </a:ext>
              </a:extLst>
            </p:cNvPr>
            <p:cNvSpPr/>
            <p:nvPr/>
          </p:nvSpPr>
          <p:spPr>
            <a:xfrm>
              <a:off x="1077796" y="412010"/>
              <a:ext cx="3949414" cy="3949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1923" y="110803"/>
                  </a:moveTo>
                  <a:cubicBezTo>
                    <a:pt x="69777" y="124719"/>
                    <a:pt x="41168" y="122685"/>
                    <a:pt x="21213" y="105777"/>
                  </a:cubicBezTo>
                </a:path>
              </a:pathLst>
            </a:custGeom>
            <a:noFill/>
            <a:ln w="9525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3" name="Google Shape;132;p3">
              <a:extLst>
                <a:ext uri="{FF2B5EF4-FFF2-40B4-BE49-F238E27FC236}">
                  <a16:creationId xmlns:a16="http://schemas.microsoft.com/office/drawing/2014/main" xmlns="" id="{1BD5727C-C19D-466A-95F7-84EA16878B0B}"/>
                </a:ext>
              </a:extLst>
            </p:cNvPr>
            <p:cNvSpPr/>
            <p:nvPr/>
          </p:nvSpPr>
          <p:spPr>
            <a:xfrm>
              <a:off x="537539" y="3185466"/>
              <a:ext cx="1832489" cy="69242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4D4A5"/>
                </a:gs>
                <a:gs pos="50000">
                  <a:srgbClr val="A8CD97"/>
                </a:gs>
                <a:gs pos="100000">
                  <a:srgbClr val="9BC98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4" name="Google Shape;133;p3">
              <a:extLst>
                <a:ext uri="{FF2B5EF4-FFF2-40B4-BE49-F238E27FC236}">
                  <a16:creationId xmlns:a16="http://schemas.microsoft.com/office/drawing/2014/main" xmlns="" id="{1F6E1DF9-5AA9-459B-95D0-E758871E8E66}"/>
                </a:ext>
              </a:extLst>
            </p:cNvPr>
            <p:cNvSpPr txBox="1"/>
            <p:nvPr/>
          </p:nvSpPr>
          <p:spPr>
            <a:xfrm>
              <a:off x="485010" y="3219268"/>
              <a:ext cx="1851216" cy="725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s-PE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DIVERSIFICACIÓN DEL MENÚ ESCOLAR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5" name="Google Shape;134;p3">
              <a:extLst>
                <a:ext uri="{FF2B5EF4-FFF2-40B4-BE49-F238E27FC236}">
                  <a16:creationId xmlns:a16="http://schemas.microsoft.com/office/drawing/2014/main" xmlns="" id="{9E72629F-399F-40C5-B4A0-3FD39323F131}"/>
                </a:ext>
              </a:extLst>
            </p:cNvPr>
            <p:cNvSpPr/>
            <p:nvPr/>
          </p:nvSpPr>
          <p:spPr>
            <a:xfrm>
              <a:off x="1142203" y="546790"/>
              <a:ext cx="3949414" cy="3949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51" y="80054"/>
                  </a:moveTo>
                  <a:cubicBezTo>
                    <a:pt x="2055" y="76116"/>
                    <a:pt x="1073" y="72044"/>
                    <a:pt x="523" y="67902"/>
                  </a:cubicBezTo>
                </a:path>
              </a:pathLst>
            </a:custGeom>
            <a:noFill/>
            <a:ln w="9525" cap="flat" cmpd="sng">
              <a:solidFill>
                <a:srgbClr val="70AD4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6" name="Google Shape;135;p3">
              <a:extLst>
                <a:ext uri="{FF2B5EF4-FFF2-40B4-BE49-F238E27FC236}">
                  <a16:creationId xmlns:a16="http://schemas.microsoft.com/office/drawing/2014/main" xmlns="" id="{FAA4DA16-238E-468E-8CAD-D913DA0789A7}"/>
                </a:ext>
              </a:extLst>
            </p:cNvPr>
            <p:cNvSpPr/>
            <p:nvPr/>
          </p:nvSpPr>
          <p:spPr>
            <a:xfrm>
              <a:off x="0" y="2256097"/>
              <a:ext cx="2235044" cy="52130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7BCA2"/>
                </a:gs>
                <a:gs pos="50000">
                  <a:srgbClr val="F4B093"/>
                </a:gs>
                <a:gs pos="100000">
                  <a:srgbClr val="F7A47F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7" name="Google Shape;136;p3">
              <a:extLst>
                <a:ext uri="{FF2B5EF4-FFF2-40B4-BE49-F238E27FC236}">
                  <a16:creationId xmlns:a16="http://schemas.microsoft.com/office/drawing/2014/main" xmlns="" id="{8949089B-7951-4BFD-97CA-5D15FD8B23D8}"/>
                </a:ext>
              </a:extLst>
            </p:cNvPr>
            <p:cNvSpPr txBox="1"/>
            <p:nvPr/>
          </p:nvSpPr>
          <p:spPr>
            <a:xfrm>
              <a:off x="25448" y="2281545"/>
              <a:ext cx="2184148" cy="470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s-PE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PERTINENCIA CULTURAL DEL MENÚ ESCOLAR</a:t>
              </a: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8" name="Google Shape;137;p3">
              <a:extLst>
                <a:ext uri="{FF2B5EF4-FFF2-40B4-BE49-F238E27FC236}">
                  <a16:creationId xmlns:a16="http://schemas.microsoft.com/office/drawing/2014/main" xmlns="" id="{C102F80C-4FDF-4AEA-8721-34784F088EA7}"/>
                </a:ext>
              </a:extLst>
            </p:cNvPr>
            <p:cNvSpPr/>
            <p:nvPr/>
          </p:nvSpPr>
          <p:spPr>
            <a:xfrm>
              <a:off x="1108133" y="205486"/>
              <a:ext cx="3949414" cy="3949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8" y="62145"/>
                  </a:moveTo>
                  <a:lnTo>
                    <a:pt x="38" y="62145"/>
                  </a:lnTo>
                  <a:cubicBezTo>
                    <a:pt x="-151" y="56849"/>
                    <a:pt x="362" y="51551"/>
                    <a:pt x="1564" y="46390"/>
                  </a:cubicBezTo>
                </a:path>
              </a:pathLst>
            </a:custGeom>
            <a:noFill/>
            <a:ln w="9525" cap="flat" cmpd="sng">
              <a:solidFill>
                <a:srgbClr val="ED7D3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29" name="Google Shape;138;p3">
              <a:extLst>
                <a:ext uri="{FF2B5EF4-FFF2-40B4-BE49-F238E27FC236}">
                  <a16:creationId xmlns:a16="http://schemas.microsoft.com/office/drawing/2014/main" xmlns="" id="{D1BDDC37-70F1-41D8-A066-9C13E8CAC0F0}"/>
                </a:ext>
              </a:extLst>
            </p:cNvPr>
            <p:cNvSpPr/>
            <p:nvPr/>
          </p:nvSpPr>
          <p:spPr>
            <a:xfrm>
              <a:off x="133468" y="1034645"/>
              <a:ext cx="2328181" cy="69242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D1D1"/>
                </a:gs>
                <a:gs pos="50000">
                  <a:srgbClr val="C7C7C7"/>
                </a:gs>
                <a:gs pos="100000">
                  <a:srgbClr val="C0C0C0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0" name="Google Shape;139;p3">
              <a:extLst>
                <a:ext uri="{FF2B5EF4-FFF2-40B4-BE49-F238E27FC236}">
                  <a16:creationId xmlns:a16="http://schemas.microsoft.com/office/drawing/2014/main" xmlns="" id="{EC84DDD0-8C71-4642-9850-BF01A526256D}"/>
                </a:ext>
              </a:extLst>
            </p:cNvPr>
            <p:cNvSpPr txBox="1"/>
            <p:nvPr/>
          </p:nvSpPr>
          <p:spPr>
            <a:xfrm>
              <a:off x="167269" y="1068446"/>
              <a:ext cx="2260579" cy="624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s-PE" sz="1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COSTO DEL MENÚ ESCOLAR 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  <p:sp>
          <p:nvSpPr>
            <p:cNvPr id="31" name="Google Shape;140;p3">
              <a:extLst>
                <a:ext uri="{FF2B5EF4-FFF2-40B4-BE49-F238E27FC236}">
                  <a16:creationId xmlns:a16="http://schemas.microsoft.com/office/drawing/2014/main" xmlns="" id="{24CFB69D-FCD8-429E-A714-5DBC17C25699}"/>
                </a:ext>
              </a:extLst>
            </p:cNvPr>
            <p:cNvSpPr/>
            <p:nvPr/>
          </p:nvSpPr>
          <p:spPr>
            <a:xfrm>
              <a:off x="869104" y="521263"/>
              <a:ext cx="3949414" cy="394941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803" y="15456"/>
                  </a:moveTo>
                  <a:lnTo>
                    <a:pt x="19803" y="15456"/>
                  </a:lnTo>
                  <a:cubicBezTo>
                    <a:pt x="25004" y="10763"/>
                    <a:pt x="30986" y="7017"/>
                    <a:pt x="37479" y="4387"/>
                  </a:cubicBezTo>
                </a:path>
              </a:pathLst>
            </a:cu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9" name="Google Shape;166;p5">
            <a:extLst>
              <a:ext uri="{FF2B5EF4-FFF2-40B4-BE49-F238E27FC236}">
                <a16:creationId xmlns:a16="http://schemas.microsoft.com/office/drawing/2014/main" xmlns="" id="{B72AD461-2C2F-4D8D-A25D-5A8912FC5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9382692"/>
              </p:ext>
            </p:extLst>
          </p:nvPr>
        </p:nvGraphicFramePr>
        <p:xfrm>
          <a:off x="1709530" y="2531170"/>
          <a:ext cx="9263271" cy="3541594"/>
        </p:xfrm>
        <a:graphic>
          <a:graphicData uri="http://schemas.openxmlformats.org/drawingml/2006/table">
            <a:tbl>
              <a:tblPr firstRow="1" firstCol="1" bandRow="1">
                <a:noFill/>
              </a:tblPr>
              <a:tblGrid>
                <a:gridCol w="21594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09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15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6331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80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84844">
                <a:tc row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 DE RACIÓN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ENERGÍA 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PROTEÍNA</a:t>
                      </a:r>
                      <a:endParaRPr dirty="0"/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GRASA</a:t>
                      </a:r>
                      <a:endParaRPr/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HIERRO</a:t>
                      </a:r>
                      <a:endParaRPr/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702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Requerimiento Energético Total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Kcal provenientes de las proteínas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Kcal provenientes de las grasas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Recomendación diaria</a:t>
                      </a:r>
                      <a:endParaRPr/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957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DESAYUNO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19% - 26%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12%</a:t>
                      </a:r>
                      <a:endParaRPr/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15% - 35%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20%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6050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DESAYUNO + ALMUERZO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53% - 72%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12%</a:t>
                      </a:r>
                      <a:endParaRPr/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15% - 35%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60%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704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DESAYUNO + ALMUERZO + CENA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80% - 100%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12%</a:t>
                      </a:r>
                      <a:endParaRPr/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15% - 35%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90%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57049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DESAYUNO </a:t>
                      </a:r>
                      <a:r>
                        <a:rPr lang="es-PE" sz="16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(CANASTA REFORZADA)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30% - 40%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12%</a:t>
                      </a:r>
                      <a:endParaRPr/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PE" sz="18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15% - 35%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s-PE" sz="18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20%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4450" marR="4445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28DAC80-D16E-4307-B1CE-C8F008D39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3198"/>
            <a:ext cx="5377071" cy="714049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PE" dirty="0"/>
              <a:t/>
            </a:r>
            <a:br>
              <a:rPr lang="es-PE" dirty="0"/>
            </a:br>
            <a:r>
              <a:rPr lang="es-PE" dirty="0"/>
              <a:t>Aporte Nutricional</a:t>
            </a:r>
            <a:br>
              <a:rPr lang="es-PE" dirty="0"/>
            </a:br>
            <a:endParaRPr lang="es-PE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54F7AEED-F3A7-4556-BCB0-A5AD21416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2" name="Google Shape;167;p5">
            <a:extLst>
              <a:ext uri="{FF2B5EF4-FFF2-40B4-BE49-F238E27FC236}">
                <a16:creationId xmlns:a16="http://schemas.microsoft.com/office/drawing/2014/main" xmlns="" id="{23E504B4-2AF7-4B77-865A-9EBEAE8FBBD0}"/>
              </a:ext>
            </a:extLst>
          </p:cNvPr>
          <p:cNvSpPr txBox="1"/>
          <p:nvPr/>
        </p:nvSpPr>
        <p:spPr>
          <a:xfrm rot="10800000" flipV="1">
            <a:off x="1432614" y="1754945"/>
            <a:ext cx="9540186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TABLA 02. DISTRIBUCIÓN PORCENTUAL DEL  APORTE DE ENERGÍA Y NUTRIENTES DEL MENÚ ESCOLAR QALI WARMA – PC 2021</a:t>
            </a:r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50D33A-AFA5-43CB-A0FD-128273DC8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5084"/>
            <a:ext cx="10515600" cy="1045604"/>
          </a:xfrm>
          <a:solidFill>
            <a:srgbClr val="92D050"/>
          </a:solidFill>
        </p:spPr>
        <p:txBody>
          <a:bodyPr/>
          <a:lstStyle/>
          <a:p>
            <a:r>
              <a:rPr lang="es-PE" dirty="0"/>
              <a:t>Diversificación del Menú Escolar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382190F-4213-47AF-8611-40CCA862F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4E65F2D3-EAE9-4C6B-80C0-72F6FB676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699805"/>
              </p:ext>
            </p:extLst>
          </p:nvPr>
        </p:nvGraphicFramePr>
        <p:xfrm>
          <a:off x="2544417" y="2157656"/>
          <a:ext cx="7553739" cy="3355248"/>
        </p:xfrm>
        <a:graphic>
          <a:graphicData uri="http://schemas.openxmlformats.org/drawingml/2006/table">
            <a:tbl>
              <a:tblPr/>
              <a:tblGrid>
                <a:gridCol w="1202247">
                  <a:extLst>
                    <a:ext uri="{9D8B030D-6E8A-4147-A177-3AD203B41FA5}">
                      <a16:colId xmlns:a16="http://schemas.microsoft.com/office/drawing/2014/main" xmlns="" val="4203687736"/>
                    </a:ext>
                  </a:extLst>
                </a:gridCol>
                <a:gridCol w="907356">
                  <a:extLst>
                    <a:ext uri="{9D8B030D-6E8A-4147-A177-3AD203B41FA5}">
                      <a16:colId xmlns:a16="http://schemas.microsoft.com/office/drawing/2014/main" xmlns="" val="2969164113"/>
                    </a:ext>
                  </a:extLst>
                </a:gridCol>
                <a:gridCol w="907356">
                  <a:extLst>
                    <a:ext uri="{9D8B030D-6E8A-4147-A177-3AD203B41FA5}">
                      <a16:colId xmlns:a16="http://schemas.microsoft.com/office/drawing/2014/main" xmlns="" val="3564153902"/>
                    </a:ext>
                  </a:extLst>
                </a:gridCol>
                <a:gridCol w="907356">
                  <a:extLst>
                    <a:ext uri="{9D8B030D-6E8A-4147-A177-3AD203B41FA5}">
                      <a16:colId xmlns:a16="http://schemas.microsoft.com/office/drawing/2014/main" xmlns="" val="2930664748"/>
                    </a:ext>
                  </a:extLst>
                </a:gridCol>
                <a:gridCol w="907356">
                  <a:extLst>
                    <a:ext uri="{9D8B030D-6E8A-4147-A177-3AD203B41FA5}">
                      <a16:colId xmlns:a16="http://schemas.microsoft.com/office/drawing/2014/main" xmlns="" val="897402554"/>
                    </a:ext>
                  </a:extLst>
                </a:gridCol>
                <a:gridCol w="907356">
                  <a:extLst>
                    <a:ext uri="{9D8B030D-6E8A-4147-A177-3AD203B41FA5}">
                      <a16:colId xmlns:a16="http://schemas.microsoft.com/office/drawing/2014/main" xmlns="" val="2364375114"/>
                    </a:ext>
                  </a:extLst>
                </a:gridCol>
                <a:gridCol w="907356">
                  <a:extLst>
                    <a:ext uri="{9D8B030D-6E8A-4147-A177-3AD203B41FA5}">
                      <a16:colId xmlns:a16="http://schemas.microsoft.com/office/drawing/2014/main" xmlns="" val="4118750938"/>
                    </a:ext>
                  </a:extLst>
                </a:gridCol>
                <a:gridCol w="907356">
                  <a:extLst>
                    <a:ext uri="{9D8B030D-6E8A-4147-A177-3AD203B41FA5}">
                      <a16:colId xmlns:a16="http://schemas.microsoft.com/office/drawing/2014/main" xmlns="" val="3598103104"/>
                    </a:ext>
                  </a:extLst>
                </a:gridCol>
              </a:tblGrid>
              <a:tr h="471549">
                <a:tc gridSpan="4"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Periodo Regular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79716907"/>
                  </a:ext>
                </a:extLst>
              </a:tr>
              <a:tr h="47154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° Entregas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era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ta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ta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ma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0856242"/>
                  </a:ext>
                </a:extLst>
              </a:tr>
              <a:tr h="5259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Diversificación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50334461"/>
                  </a:ext>
                </a:extLst>
              </a:tr>
              <a:tr h="380865"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71903942"/>
                  </a:ext>
                </a:extLst>
              </a:tr>
              <a:tr h="417138">
                <a:tc gridSpan="6">
                  <a:txBody>
                    <a:bodyPr/>
                    <a:lstStyle/>
                    <a:p>
                      <a:pPr algn="l" fontAlgn="b"/>
                      <a:r>
                        <a:rPr lang="es-PE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Periodo Ampliado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27242086"/>
                  </a:ext>
                </a:extLst>
              </a:tr>
              <a:tr h="52595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° Entregas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era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era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ta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6418096"/>
                  </a:ext>
                </a:extLst>
              </a:tr>
              <a:tr h="562231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Diversificación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FA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18375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4139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501A7C8-CA70-48E9-929D-FE3B4692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0022"/>
            <a:ext cx="10515600" cy="810240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s-PE" dirty="0"/>
              <a:t>Pertinencia Cultural Alimentaria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040D2FEF-A64E-433A-A002-047D67965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D9D20A1-D139-44E0-8F97-D28291A92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22" y="4628396"/>
            <a:ext cx="4459449" cy="1449583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xmlns="" id="{287590F5-C068-42CB-9769-594B40B03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271714"/>
              </p:ext>
            </p:extLst>
          </p:nvPr>
        </p:nvGraphicFramePr>
        <p:xfrm>
          <a:off x="1842052" y="1590262"/>
          <a:ext cx="8401878" cy="4124802"/>
        </p:xfrm>
        <a:graphic>
          <a:graphicData uri="http://schemas.openxmlformats.org/drawingml/2006/table">
            <a:tbl>
              <a:tblPr/>
              <a:tblGrid>
                <a:gridCol w="2695292">
                  <a:extLst>
                    <a:ext uri="{9D8B030D-6E8A-4147-A177-3AD203B41FA5}">
                      <a16:colId xmlns:a16="http://schemas.microsoft.com/office/drawing/2014/main" xmlns="" val="1963896293"/>
                    </a:ext>
                  </a:extLst>
                </a:gridCol>
                <a:gridCol w="3048469">
                  <a:extLst>
                    <a:ext uri="{9D8B030D-6E8A-4147-A177-3AD203B41FA5}">
                      <a16:colId xmlns:a16="http://schemas.microsoft.com/office/drawing/2014/main" xmlns="" val="3156919145"/>
                    </a:ext>
                  </a:extLst>
                </a:gridCol>
                <a:gridCol w="2658117">
                  <a:extLst>
                    <a:ext uri="{9D8B030D-6E8A-4147-A177-3AD203B41FA5}">
                      <a16:colId xmlns:a16="http://schemas.microsoft.com/office/drawing/2014/main" xmlns="" val="52251703"/>
                    </a:ext>
                  </a:extLst>
                </a:gridCol>
              </a:tblGrid>
              <a:tr h="332329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Menú Escolar - Región Alimentaria de Amazonía Alta y Comunidades Indígenas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30025251"/>
                  </a:ext>
                </a:extLst>
              </a:tr>
              <a:tr h="268421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A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6221428"/>
                  </a:ext>
                </a:extLst>
              </a:tr>
              <a:tr h="332329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66349838"/>
                  </a:ext>
                </a:extLst>
              </a:tr>
              <a:tr h="268421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1006315"/>
                  </a:ext>
                </a:extLst>
              </a:tr>
              <a:tr h="268421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FIDEOS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2476356"/>
                  </a:ext>
                </a:extLst>
              </a:tr>
              <a:tr h="268421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TRIGO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5990628"/>
                  </a:ext>
                </a:extLst>
              </a:tr>
              <a:tr h="268421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 DE PLATANO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 EXTRUIDA DE MAIZ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HOJUELA DE AVENA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8984247"/>
                  </a:ext>
                </a:extLst>
              </a:tr>
              <a:tr h="268421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 ENTERA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LECHE EVAPORADA ENTERA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 ENTERA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0671472"/>
                  </a:ext>
                </a:extLst>
              </a:tr>
              <a:tr h="536841"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DEPESCADO EN ACEITE VEGETAL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1706391"/>
                  </a:ext>
                </a:extLst>
              </a:tr>
              <a:tr h="268421">
                <a:tc gridSpan="3"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Nota: Para las II.EE de doble ración, Desayuno + Almuerzo se añade :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64772760"/>
                  </a:ext>
                </a:extLst>
              </a:tr>
              <a:tr h="34511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A:    Charqui,  Lenteja y Arveja Partida.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24605364"/>
                  </a:ext>
                </a:extLst>
              </a:tr>
              <a:tr h="430824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B:  Lenteja y Habas partidas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96495590"/>
                  </a:ext>
                </a:extLst>
              </a:tr>
              <a:tr h="26842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C: Charqui,  Lenteja y Garbanzo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7936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99838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80457" y="178115"/>
            <a:ext cx="1101362" cy="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xmlns="" id="{1CD20F68-898F-4A0A-9927-8DD020F65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823620"/>
              </p:ext>
            </p:extLst>
          </p:nvPr>
        </p:nvGraphicFramePr>
        <p:xfrm>
          <a:off x="660400" y="1207207"/>
          <a:ext cx="10871199" cy="3554504"/>
        </p:xfrm>
        <a:graphic>
          <a:graphicData uri="http://schemas.openxmlformats.org/drawingml/2006/table">
            <a:tbl>
              <a:tblPr/>
              <a:tblGrid>
                <a:gridCol w="3449287">
                  <a:extLst>
                    <a:ext uri="{9D8B030D-6E8A-4147-A177-3AD203B41FA5}">
                      <a16:colId xmlns:a16="http://schemas.microsoft.com/office/drawing/2014/main" xmlns="" val="3991572902"/>
                    </a:ext>
                  </a:extLst>
                </a:gridCol>
                <a:gridCol w="3901261">
                  <a:extLst>
                    <a:ext uri="{9D8B030D-6E8A-4147-A177-3AD203B41FA5}">
                      <a16:colId xmlns:a16="http://schemas.microsoft.com/office/drawing/2014/main" xmlns="" val="1579227907"/>
                    </a:ext>
                  </a:extLst>
                </a:gridCol>
                <a:gridCol w="3520651">
                  <a:extLst>
                    <a:ext uri="{9D8B030D-6E8A-4147-A177-3AD203B41FA5}">
                      <a16:colId xmlns:a16="http://schemas.microsoft.com/office/drawing/2014/main" xmlns="" val="2317099597"/>
                    </a:ext>
                  </a:extLst>
                </a:gridCol>
              </a:tblGrid>
              <a:tr h="29135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Menú Escolar - Región Alimentaria Sierra Central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4711356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9425972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28004356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1765279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656294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TRIGO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4607878"/>
                  </a:ext>
                </a:extLst>
              </a:tr>
              <a:tr h="48947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HOJUELA DE AVENA CON QUINUA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HOJUELA DE AVENA CON KIWICHA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 EXTRUIDA DE MAIZ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3194375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1100677"/>
                  </a:ext>
                </a:extLst>
              </a:tr>
              <a:tr h="48947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CONSERVA DE PESCADO EN ACEITE VEGETAL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4361694"/>
                  </a:ext>
                </a:extLst>
              </a:tr>
              <a:tr h="48947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CARNE DE POLLO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4663"/>
                  </a:ext>
                </a:extLst>
              </a:tr>
            </a:tbl>
          </a:graphicData>
        </a:graphic>
      </p:graphicFrame>
      <p:sp>
        <p:nvSpPr>
          <p:cNvPr id="2" name="Rectángulo 1"/>
          <p:cNvSpPr/>
          <p:nvPr/>
        </p:nvSpPr>
        <p:spPr>
          <a:xfrm>
            <a:off x="5936343" y="589599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1200" dirty="0"/>
              <a:t>Nota  1: Se incluye PAPA NATIVA en la Canasta B, para los siguientes </a:t>
            </a:r>
            <a:r>
              <a:rPr lang="es-MX" sz="1200" dirty="0" err="1"/>
              <a:t>items</a:t>
            </a:r>
            <a:r>
              <a:rPr lang="es-MX" sz="1200" dirty="0"/>
              <a:t>: Chupaca, Concepción, La Oroya, Jauja, </a:t>
            </a:r>
            <a:r>
              <a:rPr lang="es-MX" sz="1200" dirty="0" err="1"/>
              <a:t>Sincos</a:t>
            </a:r>
            <a:r>
              <a:rPr lang="es-MX" sz="1200" dirty="0"/>
              <a:t>, </a:t>
            </a:r>
            <a:r>
              <a:rPr lang="es-MX" sz="1200" dirty="0" err="1"/>
              <a:t>Apata</a:t>
            </a:r>
            <a:r>
              <a:rPr lang="es-MX" sz="1200" dirty="0"/>
              <a:t>, </a:t>
            </a:r>
            <a:r>
              <a:rPr lang="es-MX" sz="1200" dirty="0" err="1"/>
              <a:t>Acobamba</a:t>
            </a:r>
            <a:r>
              <a:rPr lang="es-MX" sz="1200" dirty="0"/>
              <a:t>, Tarma, San Agustín, El Tambo y Huancayo.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60400" y="4761711"/>
            <a:ext cx="785688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 2: Para las II.EE de doble ración, Desayuno + Almuerzo se añade : </a:t>
            </a:r>
          </a:p>
          <a:p>
            <a:pPr>
              <a:spcAft>
                <a:spcPts val="800"/>
              </a:spcAft>
            </a:pP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CANASTA A:    Lenteja y Habas partidas.	</a:t>
            </a:r>
          </a:p>
          <a:p>
            <a:pPr>
              <a:spcAft>
                <a:spcPts val="800"/>
              </a:spcAft>
            </a:pP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CANASTA B:  Charqui, Lenteja y Arveja partida.	</a:t>
            </a:r>
          </a:p>
          <a:p>
            <a:pPr>
              <a:spcAft>
                <a:spcPts val="800"/>
              </a:spcAft>
            </a:pP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CANASTA C:  Lenteja y  Habas partidas	</a:t>
            </a:r>
            <a:endParaRPr lang="es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/>
          <p:cNvGrpSpPr/>
          <p:nvPr/>
        </p:nvGrpSpPr>
        <p:grpSpPr>
          <a:xfrm>
            <a:off x="466478" y="768435"/>
            <a:ext cx="10219855" cy="5592608"/>
            <a:chOff x="227362" y="2555701"/>
            <a:chExt cx="10087096" cy="5490343"/>
          </a:xfrm>
        </p:grpSpPr>
        <p:cxnSp>
          <p:nvCxnSpPr>
            <p:cNvPr id="7" name="Conector recto 6"/>
            <p:cNvCxnSpPr/>
            <p:nvPr/>
          </p:nvCxnSpPr>
          <p:spPr>
            <a:xfrm flipV="1">
              <a:off x="230914" y="2559177"/>
              <a:ext cx="0" cy="548686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/>
            <p:cNvCxnSpPr/>
            <p:nvPr/>
          </p:nvCxnSpPr>
          <p:spPr>
            <a:xfrm flipV="1">
              <a:off x="227362" y="2555701"/>
              <a:ext cx="10087096" cy="6939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ilindro 25">
            <a:extLst>
              <a:ext uri="{FF2B5EF4-FFF2-40B4-BE49-F238E27FC236}">
                <a16:creationId xmlns:a16="http://schemas.microsoft.com/office/drawing/2014/main" xmlns="" id="{D88B3BC5-4577-42ED-B1FB-342A5FBB0131}"/>
              </a:ext>
            </a:extLst>
          </p:cNvPr>
          <p:cNvSpPr/>
          <p:nvPr/>
        </p:nvSpPr>
        <p:spPr>
          <a:xfrm>
            <a:off x="1918325" y="1762328"/>
            <a:ext cx="718636" cy="7834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9544">
              <a:defRPr/>
            </a:pPr>
            <a:r>
              <a:rPr lang="es-PE" sz="1633" dirty="0">
                <a:solidFill>
                  <a:prstClr val="white"/>
                </a:solidFill>
                <a:latin typeface="Calibri"/>
              </a:rPr>
              <a:t>BD</a:t>
            </a:r>
          </a:p>
        </p:txBody>
      </p:sp>
      <p:sp>
        <p:nvSpPr>
          <p:cNvPr id="27" name="CuadroTexto 5">
            <a:extLst>
              <a:ext uri="{FF2B5EF4-FFF2-40B4-BE49-F238E27FC236}">
                <a16:creationId xmlns:a16="http://schemas.microsoft.com/office/drawing/2014/main" xmlns="" id="{57F90B17-426E-46FA-8989-7B13A9FDE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559" y="2033429"/>
            <a:ext cx="2743488" cy="3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829544">
              <a:lnSpc>
                <a:spcPct val="100000"/>
              </a:lnSpc>
              <a:spcBef>
                <a:spcPct val="0"/>
              </a:spcBef>
              <a:buNone/>
            </a:pPr>
            <a:r>
              <a:rPr lang="es-PE" altLang="es-MX" sz="1633" dirty="0">
                <a:solidFill>
                  <a:prstClr val="black"/>
                </a:solidFill>
              </a:rPr>
              <a:t>Programación alimentos</a:t>
            </a:r>
          </a:p>
        </p:txBody>
      </p:sp>
      <p:sp>
        <p:nvSpPr>
          <p:cNvPr id="28" name="Cilindro 27">
            <a:extLst>
              <a:ext uri="{FF2B5EF4-FFF2-40B4-BE49-F238E27FC236}">
                <a16:creationId xmlns:a16="http://schemas.microsoft.com/office/drawing/2014/main" xmlns="" id="{6F131D81-6E6B-4E35-AF59-CABF035E0351}"/>
              </a:ext>
            </a:extLst>
          </p:cNvPr>
          <p:cNvSpPr/>
          <p:nvPr/>
        </p:nvSpPr>
        <p:spPr>
          <a:xfrm>
            <a:off x="1866479" y="3022460"/>
            <a:ext cx="718636" cy="7848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29544">
              <a:defRPr/>
            </a:pPr>
            <a:r>
              <a:rPr lang="es-PE" sz="1633" dirty="0">
                <a:solidFill>
                  <a:prstClr val="white"/>
                </a:solidFill>
                <a:latin typeface="Calibri"/>
              </a:rPr>
              <a:t>BD</a:t>
            </a:r>
          </a:p>
        </p:txBody>
      </p:sp>
      <p:sp>
        <p:nvSpPr>
          <p:cNvPr id="29" name="CuadroTexto 7">
            <a:extLst>
              <a:ext uri="{FF2B5EF4-FFF2-40B4-BE49-F238E27FC236}">
                <a16:creationId xmlns:a16="http://schemas.microsoft.com/office/drawing/2014/main" xmlns="" id="{3CEA9708-A622-4874-89D8-06A96D7B7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3211" y="3383663"/>
            <a:ext cx="2743488" cy="3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829544">
              <a:lnSpc>
                <a:spcPct val="100000"/>
              </a:lnSpc>
              <a:spcBef>
                <a:spcPct val="0"/>
              </a:spcBef>
              <a:buNone/>
            </a:pPr>
            <a:r>
              <a:rPr lang="es-PE" altLang="es-MX" sz="1633" dirty="0">
                <a:solidFill>
                  <a:prstClr val="black"/>
                </a:solidFill>
              </a:rPr>
              <a:t>Listado de IIEE (RDE)</a:t>
            </a:r>
          </a:p>
        </p:txBody>
      </p:sp>
      <p:sp>
        <p:nvSpPr>
          <p:cNvPr id="30" name="CuadroTexto 8">
            <a:extLst>
              <a:ext uri="{FF2B5EF4-FFF2-40B4-BE49-F238E27FC236}">
                <a16:creationId xmlns:a16="http://schemas.microsoft.com/office/drawing/2014/main" xmlns="" id="{7D70CA61-E8CD-4F4B-A506-135CB09A7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313" y="4801366"/>
            <a:ext cx="2743488" cy="846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829544">
              <a:lnSpc>
                <a:spcPct val="100000"/>
              </a:lnSpc>
              <a:spcBef>
                <a:spcPct val="0"/>
              </a:spcBef>
              <a:buNone/>
            </a:pPr>
            <a:r>
              <a:rPr lang="es-PE" altLang="es-MX" sz="1633" dirty="0">
                <a:solidFill>
                  <a:prstClr val="black"/>
                </a:solidFill>
              </a:rPr>
              <a:t>Días de Atención/</a:t>
            </a:r>
          </a:p>
          <a:p>
            <a:pPr defTabSz="829544">
              <a:lnSpc>
                <a:spcPct val="100000"/>
              </a:lnSpc>
              <a:spcBef>
                <a:spcPct val="0"/>
              </a:spcBef>
              <a:buNone/>
            </a:pPr>
            <a:r>
              <a:rPr lang="es-ES_tradnl" sz="1633" dirty="0">
                <a:solidFill>
                  <a:prstClr val="black"/>
                </a:solidFill>
              </a:rPr>
              <a:t>Periodo de atención por entrega</a:t>
            </a:r>
            <a:endParaRPr lang="es-PE" sz="1633" dirty="0">
              <a:solidFill>
                <a:prstClr val="black"/>
              </a:solidFill>
            </a:endParaRPr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xmlns="" id="{D4A007EE-135C-48F9-92D4-04819FBB3D5B}"/>
              </a:ext>
            </a:extLst>
          </p:cNvPr>
          <p:cNvSpPr/>
          <p:nvPr/>
        </p:nvSpPr>
        <p:spPr>
          <a:xfrm>
            <a:off x="5698965" y="1406194"/>
            <a:ext cx="587582" cy="4683372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829544">
              <a:defRPr/>
            </a:pPr>
            <a:endParaRPr lang="es-PE" sz="163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CuadroTexto 10">
            <a:extLst>
              <a:ext uri="{FF2B5EF4-FFF2-40B4-BE49-F238E27FC236}">
                <a16:creationId xmlns:a16="http://schemas.microsoft.com/office/drawing/2014/main" xmlns="" id="{CB86E4E4-CBCD-4DF6-9D69-6A39D78A7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0496" y="1322524"/>
            <a:ext cx="4158371" cy="70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829544">
              <a:lnSpc>
                <a:spcPct val="100000"/>
              </a:lnSpc>
              <a:spcBef>
                <a:spcPct val="0"/>
              </a:spcBef>
              <a:buNone/>
            </a:pPr>
            <a:r>
              <a:rPr lang="es-PE" altLang="es-MX" sz="1814" b="1" dirty="0">
                <a:solidFill>
                  <a:prstClr val="black"/>
                </a:solidFill>
              </a:rPr>
              <a:t>Volumen 2021 (</a:t>
            </a:r>
            <a:r>
              <a:rPr lang="es-MX" sz="1814" b="1" dirty="0">
                <a:solidFill>
                  <a:prstClr val="black"/>
                </a:solidFill>
              </a:rPr>
              <a:t>modalidad de atención productos tipo canasta</a:t>
            </a:r>
            <a:r>
              <a:rPr lang="es-PE" altLang="es-MX" sz="2177" b="1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33" name="Imagen 11">
            <a:extLst>
              <a:ext uri="{FF2B5EF4-FFF2-40B4-BE49-F238E27FC236}">
                <a16:creationId xmlns:a16="http://schemas.microsoft.com/office/drawing/2014/main" xmlns="" id="{A299B748-52C4-4B8F-B827-DBAFECBC4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870" y="1932026"/>
            <a:ext cx="3127513" cy="172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 descr="http://www3.gobiernodecanarias.org/medusa/edublogs/ceipadoracionrodriguezalonso/files/2015/10/CALENDARIO.jpg">
            <a:extLst>
              <a:ext uri="{FF2B5EF4-FFF2-40B4-BE49-F238E27FC236}">
                <a16:creationId xmlns:a16="http://schemas.microsoft.com/office/drawing/2014/main" xmlns="" id="{8B981628-2379-42EA-93AF-E2D83E3BF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61" y="4417937"/>
            <a:ext cx="2017652" cy="135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CuadroTexto 14">
            <a:extLst>
              <a:ext uri="{FF2B5EF4-FFF2-40B4-BE49-F238E27FC236}">
                <a16:creationId xmlns:a16="http://schemas.microsoft.com/office/drawing/2014/main" xmlns="" id="{F37C5DEA-BD42-4193-AACC-EE4402604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1583" y="3705701"/>
            <a:ext cx="4753939" cy="3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829544">
              <a:lnSpc>
                <a:spcPct val="100000"/>
              </a:lnSpc>
              <a:spcBef>
                <a:spcPct val="0"/>
              </a:spcBef>
              <a:buNone/>
            </a:pPr>
            <a:r>
              <a:rPr lang="es-PE" altLang="es-MX" sz="1633" dirty="0">
                <a:solidFill>
                  <a:prstClr val="black"/>
                </a:solidFill>
              </a:rPr>
              <a:t>ANEXO </a:t>
            </a:r>
            <a:r>
              <a:rPr lang="es-PE" altLang="es-MX" sz="1633" dirty="0" err="1">
                <a:solidFill>
                  <a:prstClr val="black"/>
                </a:solidFill>
              </a:rPr>
              <a:t>N°</a:t>
            </a:r>
            <a:r>
              <a:rPr lang="es-PE" altLang="es-MX" sz="1633" dirty="0">
                <a:solidFill>
                  <a:prstClr val="black"/>
                </a:solidFill>
              </a:rPr>
              <a:t> 04-A/ 04-B - Productos</a:t>
            </a:r>
          </a:p>
        </p:txBody>
      </p:sp>
      <p:sp>
        <p:nvSpPr>
          <p:cNvPr id="36" name="CuadroTexto 18">
            <a:extLst>
              <a:ext uri="{FF2B5EF4-FFF2-40B4-BE49-F238E27FC236}">
                <a16:creationId xmlns:a16="http://schemas.microsoft.com/office/drawing/2014/main" xmlns="" id="{02956AB1-7CED-470E-8FF2-33DCEC3640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873" y="1034685"/>
            <a:ext cx="6382750" cy="427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829544">
              <a:lnSpc>
                <a:spcPct val="100000"/>
              </a:lnSpc>
              <a:spcBef>
                <a:spcPct val="0"/>
              </a:spcBef>
              <a:buNone/>
            </a:pPr>
            <a:r>
              <a:rPr lang="es-PE" sz="2177" b="1" dirty="0">
                <a:solidFill>
                  <a:prstClr val="black"/>
                </a:solidFill>
                <a:latin typeface="Calibri"/>
              </a:rPr>
              <a:t>Cálculo de volúmenes - </a:t>
            </a:r>
            <a:r>
              <a:rPr lang="es-PE" altLang="es-MX" sz="2177" b="1" dirty="0">
                <a:solidFill>
                  <a:prstClr val="black"/>
                </a:solidFill>
                <a:latin typeface="Calibri"/>
              </a:rPr>
              <a:t>Proceso</a:t>
            </a:r>
          </a:p>
        </p:txBody>
      </p:sp>
      <p:sp>
        <p:nvSpPr>
          <p:cNvPr id="37" name="CuadroTexto 19">
            <a:extLst>
              <a:ext uri="{FF2B5EF4-FFF2-40B4-BE49-F238E27FC236}">
                <a16:creationId xmlns:a16="http://schemas.microsoft.com/office/drawing/2014/main" xmlns="" id="{A0E2B74C-6671-459C-8FE8-7E0BC22F2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269" y="4219106"/>
            <a:ext cx="4199064" cy="164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829544">
              <a:spcBef>
                <a:spcPts val="907"/>
              </a:spcBef>
              <a:buNone/>
            </a:pPr>
            <a:r>
              <a:rPr lang="es-MX" altLang="es-MX" sz="1452" b="1" dirty="0">
                <a:solidFill>
                  <a:prstClr val="black"/>
                </a:solidFill>
              </a:rPr>
              <a:t>VOLUMEN = </a:t>
            </a:r>
            <a:r>
              <a:rPr lang="es-MX" altLang="es-MX" sz="1452" b="1" u="sng" dirty="0">
                <a:solidFill>
                  <a:srgbClr val="FF0000"/>
                </a:solidFill>
              </a:rPr>
              <a:t>CANTIDAD</a:t>
            </a:r>
            <a:r>
              <a:rPr lang="es-MX" altLang="es-MX" sz="1452" b="1" dirty="0">
                <a:solidFill>
                  <a:prstClr val="black"/>
                </a:solidFill>
              </a:rPr>
              <a:t>*PRESENTACIÓN*USUARIOS</a:t>
            </a:r>
          </a:p>
          <a:p>
            <a:pPr defTabSz="829544">
              <a:spcBef>
                <a:spcPts val="907"/>
              </a:spcBef>
              <a:buNone/>
            </a:pPr>
            <a:r>
              <a:rPr lang="es-MX" altLang="es-MX" sz="1452" b="1" dirty="0">
                <a:solidFill>
                  <a:prstClr val="black"/>
                </a:solidFill>
              </a:rPr>
              <a:t>CANTIDAD POR IIEE: VOLUMEN/PRESENTACIÓN</a:t>
            </a:r>
          </a:p>
          <a:p>
            <a:pPr defTabSz="829544">
              <a:spcBef>
                <a:spcPts val="907"/>
              </a:spcBef>
              <a:buNone/>
            </a:pPr>
            <a:endParaRPr lang="es-MX" altLang="es-MX" sz="1452" b="1" dirty="0">
              <a:solidFill>
                <a:prstClr val="black"/>
              </a:solidFill>
            </a:endParaRPr>
          </a:p>
          <a:p>
            <a:pPr algn="just" defTabSz="829544">
              <a:spcBef>
                <a:spcPts val="907"/>
              </a:spcBef>
              <a:buNone/>
            </a:pPr>
            <a:r>
              <a:rPr lang="es-MX" altLang="es-MX" sz="1452" b="1" dirty="0">
                <a:solidFill>
                  <a:prstClr val="black"/>
                </a:solidFill>
              </a:rPr>
              <a:t>*Cantidad: Número de unidades por entrega de un determinado alimento que conforma una canasta por usuario.</a:t>
            </a:r>
          </a:p>
        </p:txBody>
      </p:sp>
      <p:pic>
        <p:nvPicPr>
          <p:cNvPr id="22" name="Imagen 21" descr="GRANSELLO colo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40" y="270119"/>
            <a:ext cx="1910161" cy="37386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22" y="199336"/>
            <a:ext cx="1345602" cy="511788"/>
          </a:xfrm>
          <a:prstGeom prst="rect">
            <a:avLst/>
          </a:prstGeom>
        </p:spPr>
      </p:pic>
      <p:grpSp>
        <p:nvGrpSpPr>
          <p:cNvPr id="24" name="Agrupar 3"/>
          <p:cNvGrpSpPr/>
          <p:nvPr/>
        </p:nvGrpSpPr>
        <p:grpSpPr>
          <a:xfrm>
            <a:off x="1564940" y="5775999"/>
            <a:ext cx="2488062" cy="811026"/>
            <a:chOff x="180401" y="6532330"/>
            <a:chExt cx="2742628" cy="894006"/>
          </a:xfrm>
        </p:grpSpPr>
        <p:pic>
          <p:nvPicPr>
            <p:cNvPr id="25" name="Imagen 24" descr="redes.gi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901"/>
            <a:stretch/>
          </p:blipFill>
          <p:spPr>
            <a:xfrm>
              <a:off x="180401" y="6532330"/>
              <a:ext cx="276799" cy="894006"/>
            </a:xfrm>
            <a:prstGeom prst="rect">
              <a:avLst/>
            </a:prstGeom>
          </p:spPr>
        </p:pic>
        <p:sp>
          <p:nvSpPr>
            <p:cNvPr id="38" name="CuadroTexto 37"/>
            <p:cNvSpPr txBox="1"/>
            <p:nvPr/>
          </p:nvSpPr>
          <p:spPr>
            <a:xfrm>
              <a:off x="419100" y="7023100"/>
              <a:ext cx="2503929" cy="378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29544"/>
              <a:r>
                <a:rPr lang="es-ES" sz="1633" b="1" dirty="0">
                  <a:solidFill>
                    <a:prstClr val="white">
                      <a:lumMod val="75000"/>
                    </a:prstClr>
                  </a:solidFill>
                  <a:latin typeface="Calibri"/>
                </a:rPr>
                <a:t>www.qaliwarma.gob.pe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481637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Azul cálido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1703</Words>
  <Application>Microsoft Office PowerPoint</Application>
  <PresentationFormat>Panorámica</PresentationFormat>
  <Paragraphs>909</Paragraphs>
  <Slides>22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22</vt:i4>
      </vt:variant>
    </vt:vector>
  </HeadingPairs>
  <TitlesOfParts>
    <vt:vector size="32" baseType="lpstr">
      <vt:lpstr>Arial</vt:lpstr>
      <vt:lpstr>Arial Narrow</vt:lpstr>
      <vt:lpstr>Calibri</vt:lpstr>
      <vt:lpstr>Calibri Light</vt:lpstr>
      <vt:lpstr>Cambria</vt:lpstr>
      <vt:lpstr>Times New Roman</vt:lpstr>
      <vt:lpstr>Wingdings</vt:lpstr>
      <vt:lpstr>1_Tema de Office</vt:lpstr>
      <vt:lpstr>Tema de Office</vt:lpstr>
      <vt:lpstr>2_Tema de Office</vt:lpstr>
      <vt:lpstr>Presentación de PowerPoint</vt:lpstr>
      <vt:lpstr>Presentación de PowerPoint</vt:lpstr>
      <vt:lpstr>Presentación de PowerPoint</vt:lpstr>
      <vt:lpstr>Criterios de Planificación del Menú Escolar</vt:lpstr>
      <vt:lpstr> Aporte Nutricional </vt:lpstr>
      <vt:lpstr>Diversificación del Menú Escolar</vt:lpstr>
      <vt:lpstr>Pertinencia Cultural Alimentaria</vt:lpstr>
      <vt:lpstr>Presentación de PowerPoint</vt:lpstr>
      <vt:lpstr>Presentación de PowerPoint</vt:lpstr>
      <vt:lpstr> Tipo de Servicio: DESAYUNO </vt:lpstr>
      <vt:lpstr> Tipo de Servicio: DESAYUNO + ALMUERZO </vt:lpstr>
      <vt:lpstr> Tipo de Servicio: DESAYUNO + ALMUERZO </vt:lpstr>
      <vt:lpstr> Tipo de Servicio: DESAYUNO + ALMUERZO + CENA</vt:lpstr>
      <vt:lpstr>Tipo de ración: DESAYUNO </vt:lpstr>
      <vt:lpstr>Tipo de Ración: Desayuno + Almuerzo</vt:lpstr>
      <vt:lpstr>Región Alimentaria Amazonía Alta y Comunidades Indígenas</vt:lpstr>
      <vt:lpstr>Región Alimentaria Sierra Central</vt:lpstr>
      <vt:lpstr>Periodo Ampliado</vt:lpstr>
      <vt:lpstr>Presentación de PowerPoint</vt:lpstr>
      <vt:lpstr>Presentación de PowerPoint</vt:lpstr>
      <vt:lpstr>Programación de Aceite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QALIWARMA</cp:lastModifiedBy>
  <cp:revision>24</cp:revision>
  <dcterms:created xsi:type="dcterms:W3CDTF">2021-03-02T14:42:48Z</dcterms:created>
  <dcterms:modified xsi:type="dcterms:W3CDTF">2021-03-12T18:46:31Z</dcterms:modified>
</cp:coreProperties>
</file>